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01" r:id="rId7"/>
    <p:sldMasterId id="2147484373" r:id="rId8"/>
    <p:sldMasterId id="2147484387" r:id="rId9"/>
    <p:sldMasterId id="2147484440" r:id="rId10"/>
  </p:sldMasterIdLst>
  <p:notesMasterIdLst>
    <p:notesMasterId r:id="rId51"/>
  </p:notesMasterIdLst>
  <p:handoutMasterIdLst>
    <p:handoutMasterId r:id="rId52"/>
  </p:handoutMasterIdLst>
  <p:sldIdLst>
    <p:sldId id="675" r:id="rId11"/>
    <p:sldId id="749" r:id="rId12"/>
    <p:sldId id="852" r:id="rId13"/>
    <p:sldId id="750" r:id="rId14"/>
    <p:sldId id="324" r:id="rId15"/>
    <p:sldId id="751" r:id="rId16"/>
    <p:sldId id="752" r:id="rId17"/>
    <p:sldId id="753" r:id="rId18"/>
    <p:sldId id="853" r:id="rId19"/>
    <p:sldId id="323" r:id="rId20"/>
    <p:sldId id="762" r:id="rId21"/>
    <p:sldId id="325" r:id="rId22"/>
    <p:sldId id="327" r:id="rId23"/>
    <p:sldId id="334" r:id="rId24"/>
    <p:sldId id="326" r:id="rId25"/>
    <p:sldId id="311" r:id="rId26"/>
    <p:sldId id="854" r:id="rId27"/>
    <p:sldId id="855" r:id="rId28"/>
    <p:sldId id="312" r:id="rId29"/>
    <p:sldId id="313" r:id="rId30"/>
    <p:sldId id="856" r:id="rId31"/>
    <p:sldId id="440" r:id="rId32"/>
    <p:sldId id="857" r:id="rId33"/>
    <p:sldId id="858" r:id="rId34"/>
    <p:sldId id="859" r:id="rId35"/>
    <p:sldId id="868" r:id="rId36"/>
    <p:sldId id="860" r:id="rId37"/>
    <p:sldId id="861" r:id="rId38"/>
    <p:sldId id="862" r:id="rId39"/>
    <p:sldId id="863" r:id="rId40"/>
    <p:sldId id="864" r:id="rId41"/>
    <p:sldId id="328" r:id="rId42"/>
    <p:sldId id="329" r:id="rId43"/>
    <p:sldId id="330" r:id="rId44"/>
    <p:sldId id="331" r:id="rId45"/>
    <p:sldId id="865" r:id="rId46"/>
    <p:sldId id="866" r:id="rId47"/>
    <p:sldId id="333" r:id="rId48"/>
    <p:sldId id="867" r:id="rId49"/>
    <p:sldId id="637" r:id="rId50"/>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35"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1FF"/>
    <a:srgbClr val="FF6600"/>
    <a:srgbClr val="007A37"/>
    <a:srgbClr val="FF9933"/>
    <a:srgbClr val="DAEFC3"/>
    <a:srgbClr val="FF9999"/>
    <a:srgbClr val="0078D7"/>
    <a:srgbClr val="A80000"/>
    <a:srgbClr val="006699"/>
    <a:srgbClr val="333F5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CE76D-D16D-4F57-90EA-30B14E873334}" v="28" dt="2019-04-15T16:39:49.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1" autoAdjust="0"/>
    <p:restoredTop sz="68476" autoAdjust="0"/>
  </p:normalViewPr>
  <p:slideViewPr>
    <p:cSldViewPr snapToGrid="0">
      <p:cViewPr varScale="1">
        <p:scale>
          <a:sx n="113" d="100"/>
          <a:sy n="113" d="100"/>
        </p:scale>
        <p:origin x="2428" y="68"/>
      </p:cViewPr>
      <p:guideLst>
        <p:guide orient="horz" pos="2160"/>
        <p:guide pos="3840"/>
      </p:guideLst>
    </p:cSldViewPr>
  </p:slideViewPr>
  <p:outlineViewPr>
    <p:cViewPr>
      <p:scale>
        <a:sx n="33" d="100"/>
        <a:sy n="33" d="100"/>
      </p:scale>
      <p:origin x="0" y="-141798"/>
    </p:cViewPr>
  </p:outlineViewPr>
  <p:notesTextViewPr>
    <p:cViewPr>
      <p:scale>
        <a:sx n="1" d="1"/>
        <a:sy n="1" d="1"/>
      </p:scale>
      <p:origin x="0" y="0"/>
    </p:cViewPr>
  </p:notesTextViewPr>
  <p:sorterViewPr>
    <p:cViewPr>
      <p:scale>
        <a:sx n="150" d="100"/>
        <a:sy n="150" d="100"/>
      </p:scale>
      <p:origin x="0" y="-22980"/>
    </p:cViewPr>
  </p:sorterViewPr>
  <p:notesViewPr>
    <p:cSldViewPr snapToGrid="0">
      <p:cViewPr>
        <p:scale>
          <a:sx n="110" d="100"/>
          <a:sy n="110" d="100"/>
        </p:scale>
        <p:origin x="3024" y="47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29282" cy="3519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EB8292B2-F443-4406-AF1D-6FCCF7051E0A}" type="datetimeFigureOut">
              <a:rPr lang="en-US" smtClean="0"/>
              <a:t>4/14/2019</a:t>
            </a:fld>
            <a:endParaRPr lang="en-US" dirty="0"/>
          </a:p>
        </p:txBody>
      </p:sp>
      <p:sp>
        <p:nvSpPr>
          <p:cNvPr id="4" name="Footer Placeholder 3"/>
          <p:cNvSpPr>
            <a:spLocks noGrp="1"/>
          </p:cNvSpPr>
          <p:nvPr>
            <p:ph type="ftr" sz="quarter" idx="2"/>
          </p:nvPr>
        </p:nvSpPr>
        <p:spPr>
          <a:xfrm>
            <a:off x="2" y="6658444"/>
            <a:ext cx="4029282" cy="35195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2CC0E5BE-1D13-46BE-BA31-E459C01FB27C}" type="slidenum">
              <a:rPr lang="en-US" smtClean="0"/>
              <a:t>‹#›</a:t>
            </a:fld>
            <a:endParaRPr lang="en-US" dirty="0"/>
          </a:p>
        </p:txBody>
      </p:sp>
    </p:spTree>
    <p:extLst>
      <p:ext uri="{BB962C8B-B14F-4D97-AF65-F5344CB8AC3E}">
        <p14:creationId xmlns:p14="http://schemas.microsoft.com/office/powerpoint/2010/main" val="895197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51738"/>
          </a:xfrm>
          <a:prstGeom prst="rect">
            <a:avLst/>
          </a:prstGeom>
        </p:spPr>
        <p:txBody>
          <a:bodyPr vert="horz" lIns="91440" tIns="45720" rIns="91440" bIns="45720" rtlCol="0"/>
          <a:lstStyle>
            <a:lvl1pPr algn="r">
              <a:defRPr sz="1200"/>
            </a:lvl1pPr>
          </a:lstStyle>
          <a:p>
            <a:fld id="{9BBC14F8-2A55-40C9-87BD-D5E13FBD71FB}" type="datetimeFigureOut">
              <a:rPr lang="en-US" smtClean="0"/>
              <a:t>4/14/2019</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373756"/>
            <a:ext cx="7437120" cy="276034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1737"/>
          </a:xfrm>
          <a:prstGeom prst="rect">
            <a:avLst/>
          </a:prstGeom>
        </p:spPr>
        <p:txBody>
          <a:bodyPr vert="horz" lIns="91440" tIns="45720" rIns="91440" bIns="45720" rtlCol="0" anchor="b"/>
          <a:lstStyle>
            <a:lvl1pPr algn="r">
              <a:defRPr sz="1200"/>
            </a:lvl1pPr>
          </a:lstStyle>
          <a:p>
            <a:fld id="{4484ABEE-72D2-4711-B507-13A06E438805}" type="slidenum">
              <a:rPr lang="en-US" smtClean="0"/>
              <a:t>‹#›</a:t>
            </a:fld>
            <a:endParaRPr lang="en-US" dirty="0"/>
          </a:p>
        </p:txBody>
      </p:sp>
    </p:spTree>
    <p:extLst>
      <p:ext uri="{BB962C8B-B14F-4D97-AF65-F5344CB8AC3E}">
        <p14:creationId xmlns:p14="http://schemas.microsoft.com/office/powerpoint/2010/main" val="162409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zuredatabricks.net/release-notes/cluster-images/index.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azuredatabricks.net/release-notes/runtime/5.3.html#installed-python-libraries" TargetMode="External"/><Relationship Id="rId4" Type="http://schemas.openxmlformats.org/officeDocument/2006/relationships/hyperlink" Target="https://docs.azuredatabricks.net/release-notes/runtime/5.3ml.html#python-librari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5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270762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4/14/2019 10:54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72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2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8090" lvl="2" defTabSz="914367">
              <a:spcAft>
                <a:spcPts val="588"/>
              </a:spcAft>
              <a:buClr>
                <a:schemeClr val="tx2"/>
              </a:buClr>
            </a:pPr>
            <a:r>
              <a:rPr lang="en-US" sz="1600" dirty="0">
                <a:latin typeface="Segoe UI" panose="020B0502040204020203" pitchFamily="34" charset="0"/>
              </a:rPr>
              <a:t>Note that </a:t>
            </a:r>
            <a:r>
              <a:rPr lang="en-US" sz="1600" dirty="0">
                <a:solidFill>
                  <a:srgbClr val="D83B01"/>
                </a:solidFill>
                <a:latin typeface="Segoe UI" panose="020B0502040204020203" pitchFamily="34" charset="0"/>
                <a:cs typeface="Segoe UI" panose="020B0502040204020203" pitchFamily="34" charset="0"/>
              </a:rPr>
              <a:t>%run </a:t>
            </a:r>
            <a:r>
              <a:rPr lang="en-US" sz="1600" dirty="0">
                <a:gradFill>
                  <a:gsLst>
                    <a:gs pos="85321">
                      <a:srgbClr val="505050"/>
                    </a:gs>
                    <a:gs pos="57000">
                      <a:srgbClr val="505050"/>
                    </a:gs>
                  </a:gsLst>
                </a:gradFill>
                <a:latin typeface="Segoe UI" panose="020B0502040204020203" pitchFamily="34" charset="0"/>
                <a:cs typeface="Segoe UI" panose="020B0502040204020203" pitchFamily="34" charset="0"/>
              </a:rPr>
              <a:t>lets you run one notebook from within another  </a:t>
            </a:r>
          </a:p>
          <a:p>
            <a:pPr marL="181920" lvl="1" defTabSz="895769">
              <a:spcBef>
                <a:spcPts val="600"/>
              </a:spcBef>
              <a:spcAft>
                <a:spcPts val="600"/>
              </a:spcAft>
              <a:buClr>
                <a:schemeClr val="accent1"/>
              </a:buClr>
              <a:tabLst>
                <a:tab pos="632806" algn="l"/>
              </a:tabLst>
            </a:pPr>
            <a:r>
              <a:rPr lang="en-US" sz="1600" dirty="0">
                <a:latin typeface="Segoe UI" panose="020B0502040204020203" pitchFamily="34" charset="0"/>
              </a:rPr>
              <a:t>Scala and Python notebooks support error highlighting</a:t>
            </a:r>
          </a:p>
          <a:p>
            <a:pPr marL="181920" lvl="1" defTabSz="895769">
              <a:spcBef>
                <a:spcPts val="600"/>
              </a:spcBef>
              <a:spcAft>
                <a:spcPts val="600"/>
              </a:spcAft>
              <a:buClr>
                <a:schemeClr val="accent1"/>
              </a:buClr>
              <a:tabLst>
                <a:tab pos="632806" algn="l"/>
              </a:tabLst>
            </a:pPr>
            <a:r>
              <a:rPr lang="en-US" sz="1600" dirty="0">
                <a:latin typeface="Segoe UI" panose="020B0502040204020203" pitchFamily="34" charset="0"/>
              </a:rPr>
              <a:t>Tabular result output can be downloaded to local machine</a:t>
            </a:r>
          </a:p>
          <a:p>
            <a:pPr marL="181920" lvl="1" defTabSz="895769">
              <a:spcBef>
                <a:spcPts val="600"/>
              </a:spcBef>
              <a:spcAft>
                <a:spcPts val="600"/>
              </a:spcAft>
              <a:buClr>
                <a:schemeClr val="accent1"/>
              </a:buClr>
              <a:tabLst>
                <a:tab pos="632806" algn="l"/>
              </a:tabLst>
            </a:pPr>
            <a:r>
              <a:rPr lang="en-US" sz="1600" dirty="0">
                <a:latin typeface="Segoe UI" panose="020B0502040204020203" pitchFamily="34" charset="0"/>
              </a:rPr>
              <a:t>Notebooks track revision history to support collaboration </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17</a:t>
            </a:fld>
            <a:endParaRPr lang="en-US" dirty="0"/>
          </a:p>
        </p:txBody>
      </p:sp>
    </p:spTree>
    <p:extLst>
      <p:ext uri="{BB962C8B-B14F-4D97-AF65-F5344CB8AC3E}">
        <p14:creationId xmlns:p14="http://schemas.microsoft.com/office/powerpoint/2010/main" val="3434063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t>Additionally, all Azure Databricks programming language notebooks (python, scala, R) support using interactive HTML graphics using javascript libraries like D3.</a:t>
            </a:r>
          </a:p>
          <a:p>
            <a:pPr marL="1004880" lvl="2" indent="-365760" defTabSz="895769">
              <a:spcBef>
                <a:spcPts val="600"/>
              </a:spcBef>
              <a:spcAft>
                <a:spcPts val="300"/>
              </a:spcAft>
              <a:buClr>
                <a:schemeClr val="accent1"/>
              </a:buClr>
              <a:buFont typeface="Wingdings" panose="05000000000000000000" pitchFamily="2" charset="2"/>
              <a:buChar char="§"/>
              <a:tabLst>
                <a:tab pos="632806" algn="l"/>
              </a:tabLst>
            </a:pPr>
            <a:r>
              <a:rPr lang="en-US" sz="1400" dirty="0"/>
              <a:t>To use this, you can pass any HTML, CSS, or JavaScript code to the </a:t>
            </a:r>
            <a:r>
              <a:rPr lang="en-US" sz="1400" b="1" dirty="0"/>
              <a:t>displayHTML()</a:t>
            </a:r>
            <a:r>
              <a:rPr lang="en-US" sz="1400" dirty="0"/>
              <a:t> function to render its results.</a:t>
            </a:r>
          </a:p>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t>You can display MatPlotLib and ggplot objects in Python notebooks</a:t>
            </a:r>
          </a:p>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t>You can use Plotly, an interactive graphing library</a:t>
            </a:r>
          </a:p>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t>Azure Databricks supports htmlwidgets. With R htmlwidgets you can generate interactive plots using R’s flexible syntax and environment. </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18</a:t>
            </a:fld>
            <a:endParaRPr lang="en-US" dirty="0"/>
          </a:p>
        </p:txBody>
      </p:sp>
    </p:spTree>
    <p:extLst>
      <p:ext uri="{BB962C8B-B14F-4D97-AF65-F5344CB8AC3E}">
        <p14:creationId xmlns:p14="http://schemas.microsoft.com/office/powerpoint/2010/main" val="88295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3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a:t>
            </a:fld>
            <a:endParaRPr lang="en-US" dirty="0"/>
          </a:p>
        </p:txBody>
      </p:sp>
    </p:spTree>
    <p:extLst>
      <p:ext uri="{BB962C8B-B14F-4D97-AF65-F5344CB8AC3E}">
        <p14:creationId xmlns:p14="http://schemas.microsoft.com/office/powerpoint/2010/main" val="399952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21</a:t>
            </a:fld>
            <a:endParaRPr lang="en-US" dirty="0"/>
          </a:p>
        </p:txBody>
      </p:sp>
    </p:spTree>
    <p:extLst>
      <p:ext uri="{BB962C8B-B14F-4D97-AF65-F5344CB8AC3E}">
        <p14:creationId xmlns:p14="http://schemas.microsoft.com/office/powerpoint/2010/main" val="302253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https://docs.azuredatabricks.net/release-notes/cluster-images/index.html</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4"/>
              </a:rPr>
              <a:t>https://docs.azuredatabricks.net/release-notes/runtime/5.3ml.html#python-libraries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a:hlinkClick r:id="rId5"/>
              </a:rPr>
              <a:t>https://docs.azuredatabricks.net/release-notes/runtime/5.3.html#installed-python-libraries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23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23</a:t>
            </a:fld>
            <a:endParaRPr lang="en-US" dirty="0"/>
          </a:p>
        </p:txBody>
      </p:sp>
    </p:spTree>
    <p:extLst>
      <p:ext uri="{BB962C8B-B14F-4D97-AF65-F5344CB8AC3E}">
        <p14:creationId xmlns:p14="http://schemas.microsoft.com/office/powerpoint/2010/main" val="2289891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24</a:t>
            </a:fld>
            <a:endParaRPr lang="en-US" dirty="0"/>
          </a:p>
        </p:txBody>
      </p:sp>
    </p:spTree>
    <p:extLst>
      <p:ext uri="{BB962C8B-B14F-4D97-AF65-F5344CB8AC3E}">
        <p14:creationId xmlns:p14="http://schemas.microsoft.com/office/powerpoint/2010/main" val="91178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25</a:t>
            </a:fld>
            <a:endParaRPr lang="en-US" dirty="0"/>
          </a:p>
        </p:txBody>
      </p:sp>
    </p:spTree>
    <p:extLst>
      <p:ext uri="{BB962C8B-B14F-4D97-AF65-F5344CB8AC3E}">
        <p14:creationId xmlns:p14="http://schemas.microsoft.com/office/powerpoint/2010/main" val="108422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900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57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28</a:t>
            </a:fld>
            <a:endParaRPr lang="en-US" dirty="0"/>
          </a:p>
        </p:txBody>
      </p:sp>
    </p:spTree>
    <p:extLst>
      <p:ext uri="{BB962C8B-B14F-4D97-AF65-F5344CB8AC3E}">
        <p14:creationId xmlns:p14="http://schemas.microsoft.com/office/powerpoint/2010/main" val="3244239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29</a:t>
            </a:fld>
            <a:endParaRPr lang="en-US" dirty="0"/>
          </a:p>
        </p:txBody>
      </p:sp>
    </p:spTree>
    <p:extLst>
      <p:ext uri="{BB962C8B-B14F-4D97-AF65-F5344CB8AC3E}">
        <p14:creationId xmlns:p14="http://schemas.microsoft.com/office/powerpoint/2010/main" val="3670019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188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336320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a:t>
            </a:r>
          </a:p>
          <a:p>
            <a:r>
              <a:rPr lang="en-US" dirty="0"/>
              <a:t>Use the RDD cache for storing the results of manually chosen subqueries.</a:t>
            </a:r>
          </a:p>
          <a:p>
            <a:r>
              <a:rPr lang="en-US" dirty="0"/>
              <a:t>Use the DBIO cache to automatically improve the scan performance in workflows reading Parquet files.</a:t>
            </a:r>
          </a:p>
          <a:p>
            <a:r>
              <a:rPr lang="en-US" b="1" dirty="0"/>
              <a:t>Configuration: </a:t>
            </a:r>
            <a:r>
              <a:rPr lang="en-US" dirty="0"/>
              <a:t>The DBIO cache has to be configured during cluster creation with the following settings:</a:t>
            </a:r>
          </a:p>
          <a:p>
            <a:r>
              <a:rPr lang="en-US" dirty="0"/>
              <a:t>spark</a:t>
            </a:r>
            <a:r>
              <a:rPr lang="en-US" b="1" dirty="0"/>
              <a:t>.</a:t>
            </a:r>
            <a:r>
              <a:rPr lang="en-US" dirty="0"/>
              <a:t>Databricks</a:t>
            </a:r>
            <a:r>
              <a:rPr lang="en-US" b="1" dirty="0"/>
              <a:t>.</a:t>
            </a:r>
            <a:r>
              <a:rPr lang="en-US" dirty="0"/>
              <a:t>io</a:t>
            </a:r>
            <a:r>
              <a:rPr lang="en-US" b="1" dirty="0"/>
              <a:t>.</a:t>
            </a:r>
            <a:r>
              <a:rPr lang="en-US" dirty="0"/>
              <a:t>cache</a:t>
            </a:r>
            <a:r>
              <a:rPr lang="en-US" b="1" dirty="0"/>
              <a:t>.</a:t>
            </a:r>
            <a:r>
              <a:rPr lang="en-US" dirty="0"/>
              <a:t>maxDiskUsage "{DISK SPACE PER NODE RESERVED FOR CACHED DATA}" spark</a:t>
            </a:r>
            <a:r>
              <a:rPr lang="en-US" b="1" dirty="0"/>
              <a:t>.</a:t>
            </a:r>
            <a:r>
              <a:rPr lang="en-US" dirty="0"/>
              <a:t>Databricks</a:t>
            </a:r>
            <a:r>
              <a:rPr lang="en-US" b="1" dirty="0"/>
              <a:t>.</a:t>
            </a:r>
            <a:r>
              <a:rPr lang="en-US" dirty="0"/>
              <a:t>io</a:t>
            </a:r>
            <a:r>
              <a:rPr lang="en-US" b="1" dirty="0"/>
              <a:t>.</a:t>
            </a:r>
            <a:r>
              <a:rPr lang="en-US" dirty="0"/>
              <a:t>cache</a:t>
            </a:r>
            <a:r>
              <a:rPr lang="en-US" b="1" dirty="0"/>
              <a:t>.</a:t>
            </a:r>
            <a:r>
              <a:rPr lang="en-US" dirty="0"/>
              <a:t>maxMetaDataCache "{DISK SPACE PER NODE RESERVED FOR CACHED METADATA}" </a:t>
            </a:r>
          </a:p>
          <a:p>
            <a:r>
              <a:rPr lang="en-US" dirty="0"/>
              <a:t>As a guideline, we recommend using the following values:</a:t>
            </a:r>
          </a:p>
          <a:p>
            <a:r>
              <a:rPr lang="en-US" dirty="0"/>
              <a:t>For spark.Databricks.io.cache.maxDiskUsage: use 50% of the total available storage space per node</a:t>
            </a:r>
          </a:p>
          <a:p>
            <a:r>
              <a:rPr lang="en-US" dirty="0"/>
              <a:t>For spark.Databricks.io.cache.maxMetaDataCache: use 2% of the space dedicated to spark.Databricks.io.cache.maxDiskUsage</a:t>
            </a:r>
          </a:p>
          <a:p>
            <a:endParaRPr lang="en-US" dirty="0"/>
          </a:p>
          <a:p>
            <a:r>
              <a:rPr lang="en-US" dirty="0"/>
              <a:t>It is possible to explicitly select a subset of data to be cached using following syntax</a:t>
            </a:r>
          </a:p>
          <a:p>
            <a:r>
              <a:rPr lang="en-US" dirty="0"/>
              <a:t>CACHE SELECT column_name[, column_name, </a:t>
            </a:r>
            <a:r>
              <a:rPr lang="en-US" b="1" dirty="0"/>
              <a:t>...</a:t>
            </a:r>
            <a:r>
              <a:rPr lang="en-US" dirty="0"/>
              <a:t>] FROM [db_name</a:t>
            </a:r>
            <a:r>
              <a:rPr lang="en-US" b="1" dirty="0"/>
              <a:t>.</a:t>
            </a:r>
            <a:r>
              <a:rPr lang="en-US" dirty="0"/>
              <a:t>]table_name [ WHERE boolean_expression ]</a:t>
            </a:r>
          </a:p>
        </p:txBody>
      </p:sp>
      <p:sp>
        <p:nvSpPr>
          <p:cNvPr id="4" name="Slide Number Placeholder 3"/>
          <p:cNvSpPr>
            <a:spLocks noGrp="1"/>
          </p:cNvSpPr>
          <p:nvPr>
            <p:ph type="sldNum" sz="quarter" idx="10"/>
          </p:nvPr>
        </p:nvSpPr>
        <p:spPr/>
        <p:txBody>
          <a:bodyPr/>
          <a:lstStyle/>
          <a:p>
            <a:fld id="{6B5F7799-154D-4631-B956-8F4E7AE8D116}" type="slidenum">
              <a:rPr lang="en-US" smtClean="0"/>
              <a:t>31</a:t>
            </a:fld>
            <a:endParaRPr lang="en-US" dirty="0"/>
          </a:p>
        </p:txBody>
      </p:sp>
    </p:spTree>
    <p:extLst>
      <p:ext uri="{BB962C8B-B14F-4D97-AF65-F5344CB8AC3E}">
        <p14:creationId xmlns:p14="http://schemas.microsoft.com/office/powerpoint/2010/main" val="172297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79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4/14/2019 10:54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263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4/14/2019 10:54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4/14/2019 10:54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108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276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332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42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dirty="0"/>
          </a:p>
        </p:txBody>
      </p:sp>
    </p:spTree>
    <p:extLst>
      <p:ext uri="{BB962C8B-B14F-4D97-AF65-F5344CB8AC3E}">
        <p14:creationId xmlns:p14="http://schemas.microsoft.com/office/powerpoint/2010/main" val="3872939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dirty="0"/>
          </a:p>
        </p:txBody>
      </p:sp>
    </p:spTree>
    <p:extLst>
      <p:ext uri="{BB962C8B-B14F-4D97-AF65-F5344CB8AC3E}">
        <p14:creationId xmlns:p14="http://schemas.microsoft.com/office/powerpoint/2010/main" val="233360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817389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57619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283937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66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987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39024624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45493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6529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3482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5789523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4">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08819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96160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1514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7633092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5">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8422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79795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2417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496085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273458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8710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035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1943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751387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100853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002779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24691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661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3810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26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9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66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986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50170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57555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1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4125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295630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651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5632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0843766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2402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690976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69912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01934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28483037"/>
      </p:ext>
    </p:extLst>
  </p:cSld>
  <p:clrMap bg1="lt1" tx1="dk1" bg2="lt2" tx2="dk2" accent1="accent1" accent2="accent2" accent3="accent3" accent4="accent4" accent5="accent5" accent6="accent6" hlink="hlink" folHlink="folHlink"/>
  <p:sldLayoutIdLst>
    <p:sldLayoutId id="2147484364" r:id="rId1"/>
    <p:sldLayoutId id="2147484194" r:id="rId2"/>
    <p:sldLayoutId id="2147484002" r:id="rId3"/>
    <p:sldLayoutId id="2147484249" r:id="rId4"/>
    <p:sldLayoutId id="2147484368" r:id="rId5"/>
    <p:sldLayoutId id="2147484371" r:id="rId6"/>
    <p:sldLayoutId id="2147484372" r:id="rId7"/>
    <p:sldLayoutId id="2147484484" r:id="rId8"/>
    <p:sldLayoutId id="2147484486" r:id="rId9"/>
    <p:sldLayoutId id="2147484487" r:id="rId10"/>
    <p:sldLayoutId id="2147484488" r:id="rId11"/>
    <p:sldLayoutId id="2147484491" r:id="rId12"/>
    <p:sldLayoutId id="2147484492" r:id="rId13"/>
    <p:sldLayoutId id="2147484493" r:id="rId14"/>
    <p:sldLayoutId id="2147484495"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7514206"/>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7" r:id="rId3"/>
    <p:sldLayoutId id="2147484380" r:id="rId4"/>
    <p:sldLayoutId id="2147484382" r:id="rId5"/>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852394"/>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4" r:id="rId16"/>
    <p:sldLayoutId id="2147484494"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486971862"/>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databricks.com/blog/2017/07/12/benchmarking-big-data-sql-platforms-in-the-cloud.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hyperlink" Target="http://www.scala-lang.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7.jpg"/><Relationship Id="rId5" Type="http://schemas.openxmlformats.org/officeDocument/2006/relationships/hyperlink" Target="http://www.azure.com/databricks" TargetMode="External"/><Relationship Id="rId4" Type="http://schemas.openxmlformats.org/officeDocument/2006/relationships/hyperlink" Target="https://azure.microsoft.com/en-us/free/services/databrick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feedback.azure.com/forums/909463-azure-databricks"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269302" y="2918854"/>
            <a:ext cx="6274911" cy="179285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1307">
                      <a:srgbClr val="353535"/>
                    </a:gs>
                    <a:gs pos="30000">
                      <a:srgbClr val="353535"/>
                    </a:gs>
                  </a:gsLst>
                  <a:lin ang="5400000" scaled="0"/>
                </a:gradFill>
                <a:effectLst/>
                <a:latin typeface="+mj-lt"/>
                <a:ea typeface="+mn-ea"/>
                <a:cs typeface="Segoe UI" pitchFamily="34" charset="0"/>
              </a:defRPr>
            </a:lvl1pPr>
          </a:lstStyle>
          <a:p>
            <a:pPr lvl="0" defTabSz="914367">
              <a:defRPr/>
            </a:pPr>
            <a:r>
              <a:rPr kumimoji="0" lang="en-US" sz="40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Segoe UI" pitchFamily="34" charset="0"/>
              </a:rPr>
              <a:t>Intro to Apache Spark &amp; Azure Databricks</a:t>
            </a:r>
          </a:p>
        </p:txBody>
      </p:sp>
      <p:sp>
        <p:nvSpPr>
          <p:cNvPr id="4" name="Text Placeholder 3"/>
          <p:cNvSpPr txBox="1">
            <a:spLocks/>
          </p:cNvSpPr>
          <p:nvPr/>
        </p:nvSpPr>
        <p:spPr bwMode="auto">
          <a:xfrm>
            <a:off x="273050" y="4607001"/>
            <a:ext cx="6271163" cy="1107996"/>
          </a:xfrm>
          <a:prstGeom prst="rect">
            <a:avLst/>
          </a:prstGeom>
        </p:spPr>
        <p:txBody>
          <a:bodyPr vert="horz" wrap="square" lIns="164592" tIns="109728" rIns="164592" bIns="109728"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solidFill>
                  <a:srgbClr val="969696"/>
                </a:solidFill>
                <a:latin typeface="Segoe UI Semilight"/>
              </a:rPr>
              <a:t>Catalin Esanu</a:t>
            </a:r>
          </a:p>
          <a:p>
            <a:pPr lvl="0">
              <a:defRPr/>
            </a:pPr>
            <a:r>
              <a:rPr lang="en-US" sz="1600" dirty="0">
                <a:solidFill>
                  <a:srgbClr val="969696"/>
                </a:solidFill>
                <a:latin typeface="Segoe UI Semilight"/>
              </a:rPr>
              <a:t>Cloud Solution Architect</a:t>
            </a:r>
          </a:p>
          <a:p>
            <a:pPr lvl="0">
              <a:defRPr/>
            </a:pPr>
            <a:endParaRPr lang="en-US" sz="1600" dirty="0">
              <a:solidFill>
                <a:srgbClr val="969696"/>
              </a:solidFill>
              <a:latin typeface="Segoe UI Semilight"/>
            </a:endParaRPr>
          </a:p>
          <a:p>
            <a:pPr lvl="0">
              <a:defRPr/>
            </a:pPr>
            <a:r>
              <a:rPr lang="en-US" sz="1600" dirty="0">
                <a:solidFill>
                  <a:srgbClr val="969696"/>
                </a:solidFill>
                <a:latin typeface="Segoe UI Semilight"/>
              </a:rPr>
              <a:t>April 2019</a:t>
            </a:r>
            <a:endParaRPr kumimoji="0" lang="en-US" sz="1050" b="0" i="0" u="none" strike="noStrike" kern="1200" cap="none" spc="0" normalizeH="0" baseline="0" noProof="0" dirty="0">
              <a:ln>
                <a:noFill/>
              </a:ln>
              <a:solidFill>
                <a:srgbClr val="969696"/>
              </a:solidFill>
              <a:effectLst/>
              <a:uLnTx/>
              <a:uFillTx/>
              <a:latin typeface="Segoe UI Semilight"/>
            </a:endParaRPr>
          </a:p>
        </p:txBody>
      </p:sp>
    </p:spTree>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88771"/>
            <a:ext cx="11653523" cy="1680460"/>
          </a:xfrm>
        </p:spPr>
        <p:txBody>
          <a:bodyPr/>
          <a:lstStyle/>
          <a:p>
            <a:r>
              <a:rPr lang="en-US" dirty="0"/>
              <a:t>Azure Databricks </a:t>
            </a:r>
            <a:br>
              <a:rPr lang="en-US" dirty="0"/>
            </a:br>
            <a:r>
              <a:rPr lang="en-US" dirty="0"/>
              <a:t>Powered by Apache Spark</a:t>
            </a:r>
            <a:endParaRPr lang="en-US" sz="4000" dirty="0"/>
          </a:p>
        </p:txBody>
      </p:sp>
    </p:spTree>
    <p:extLst>
      <p:ext uri="{BB962C8B-B14F-4D97-AF65-F5344CB8AC3E}">
        <p14:creationId xmlns:p14="http://schemas.microsoft.com/office/powerpoint/2010/main" val="27483307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397284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Get started quickly</a:t>
            </a:r>
            <a:r>
              <a:rPr lang="en-US" sz="1600" b="1" dirty="0"/>
              <a:t> </a:t>
            </a:r>
            <a:r>
              <a:rPr lang="en-US" sz="1600" dirty="0"/>
              <a:t>by launching your new Spark environment with one click.</a:t>
            </a:r>
          </a:p>
          <a:p>
            <a:pPr marR="0" lvl="0" algn="l" defTabSz="896214" rtl="0" eaLnBrk="0" fontAlgn="base" latinLnBrk="0" hangingPunct="0">
              <a:lnSpc>
                <a:spcPct val="100000"/>
              </a:lnSpc>
              <a:spcBef>
                <a:spcPct val="0"/>
              </a:spcBef>
              <a:spcAft>
                <a:spcPct val="0"/>
              </a:spcAft>
              <a:buClrTx/>
              <a:buSzTx/>
              <a:tabLst/>
              <a:defRPr/>
            </a:pPr>
            <a:endParaRPr lang="en-US" sz="1600" dirty="0"/>
          </a:p>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Share your insights in powerful ways </a:t>
            </a:r>
            <a:r>
              <a:rPr lang="en-US" sz="1600" dirty="0"/>
              <a:t>through rich integration with Power BI.</a:t>
            </a:r>
            <a:endParaRPr lang="en-US" sz="1600" b="1" dirty="0"/>
          </a:p>
          <a:p>
            <a:pPr marR="0" lvl="0" algn="l" defTabSz="896214" rtl="0" eaLnBrk="0" fontAlgn="base" latinLnBrk="0" hangingPunct="0">
              <a:lnSpc>
                <a:spcPct val="100000"/>
              </a:lnSpc>
              <a:spcBef>
                <a:spcPct val="0"/>
              </a:spcBef>
              <a:spcAft>
                <a:spcPct val="0"/>
              </a:spcAft>
              <a:buClrTx/>
              <a:buSzTx/>
              <a:tabLs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Improve collaboration </a:t>
            </a:r>
            <a:r>
              <a:rPr lang="en-US" sz="1600" dirty="0"/>
              <a:t>amongst your analytics team through a unified workspace.</a:t>
            </a:r>
          </a:p>
          <a:p>
            <a:pPr defTabSz="896214" eaLnBrk="0" fontAlgn="base" hangingPunct="0">
              <a:spcBef>
                <a:spcPct val="0"/>
              </a:spcBef>
              <a:spcAft>
                <a:spcPct val="0"/>
              </a:spcAf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Innovate faster </a:t>
            </a:r>
            <a:r>
              <a:rPr lang="en-US" sz="1600" dirty="0"/>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R="0" lvl="0" algn="l" defTabSz="932384" rtl="0" eaLnBrk="1" fontAlgn="auto" latinLnBrk="0" hangingPunct="1">
              <a:lnSpc>
                <a:spcPct val="100000"/>
              </a:lnSpc>
              <a:spcBef>
                <a:spcPts val="30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Simplify security and identity control </a:t>
            </a:r>
            <a:r>
              <a:rPr lang="en-US" sz="1600" dirty="0"/>
              <a:t>with built-in integration with Active Directory.</a:t>
            </a:r>
            <a:br>
              <a:rPr lang="en-US" sz="1600" dirty="0"/>
            </a:br>
            <a:br>
              <a:rPr lang="en-US" sz="1600" dirty="0"/>
            </a:br>
            <a:r>
              <a:rPr lang="en-US" sz="1600" b="1" dirty="0">
                <a:latin typeface="Segoe UI Semibold" panose="020B0702040204020203" pitchFamily="34" charset="0"/>
                <a:cs typeface="Segoe UI Semibold" panose="020B0702040204020203" pitchFamily="34" charset="0"/>
              </a:rPr>
              <a:t>Regulate access </a:t>
            </a:r>
            <a:r>
              <a:rPr lang="en-US" sz="1600" dirty="0"/>
              <a:t>with fine-grained user permissions to Azure Databricks’ notebooks, clusters, jobs and data. </a:t>
            </a:r>
          </a:p>
          <a:p>
            <a:pPr marR="0" lvl="0" algn="l" defTabSz="932384" rtl="0" eaLnBrk="1" fontAlgn="auto" latinLnBrk="0" hangingPunct="1">
              <a:lnSpc>
                <a:spcPct val="100000"/>
              </a:lnSpc>
              <a:spcBef>
                <a:spcPts val="300"/>
              </a:spcBef>
              <a:spcAft>
                <a:spcPts val="600"/>
              </a:spcAft>
              <a:buClrTx/>
              <a:buSzTx/>
              <a:tabLst/>
              <a:defRPr/>
            </a:pPr>
            <a:br>
              <a:rPr lang="en-US" sz="1600" b="1" dirty="0"/>
            </a:br>
            <a:r>
              <a:rPr lang="en-US" sz="1600" b="1" dirty="0">
                <a:latin typeface="Segoe UI Semibold" panose="020B0702040204020203" pitchFamily="34" charset="0"/>
                <a:cs typeface="Segoe UI Semibold" panose="020B0702040204020203" pitchFamily="34" charset="0"/>
              </a:rPr>
              <a:t>Build with confidence on the trusted cloud </a:t>
            </a:r>
            <a:r>
              <a:rPr lang="en-US" sz="1600" dirty="0"/>
              <a:t>backed by unmatched support, compliance and SLAs.</a:t>
            </a:r>
            <a:endParaRPr lang="en-US" sz="1600" b="1" dirty="0"/>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R="0" lvl="0" algn="l" defTabSz="932384" rtl="0" eaLnBrk="1" fontAlgn="auto" latinLnBrk="0" hangingPunct="1">
              <a:lnSpc>
                <a:spcPct val="100000"/>
              </a:lnSpc>
              <a:spcBef>
                <a:spcPts val="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Operate at massive scale </a:t>
            </a:r>
            <a:r>
              <a:rPr lang="en-US" sz="1600" dirty="0"/>
              <a:t>without limits globally.</a:t>
            </a:r>
            <a:br>
              <a:rPr lang="en-US" sz="1600" dirty="0"/>
            </a:br>
            <a:endParaRPr lang="en-US" sz="1600" b="1" dirty="0"/>
          </a:p>
          <a:p>
            <a:pPr defTabSz="932384">
              <a:spcAft>
                <a:spcPts val="600"/>
              </a:spcAft>
              <a:defRPr/>
            </a:pPr>
            <a:r>
              <a:rPr lang="en-US" sz="1600" b="1" dirty="0">
                <a:latin typeface="Segoe UI Semibold" panose="020B0702040204020203" pitchFamily="34" charset="0"/>
                <a:cs typeface="Segoe UI Semibold" panose="020B0702040204020203" pitchFamily="34" charset="0"/>
              </a:rPr>
              <a:t>Accelerate data processing</a:t>
            </a:r>
            <a:r>
              <a:rPr lang="en-US" sz="1600" dirty="0">
                <a:latin typeface="Segoe UI Semibold" panose="020B0702040204020203" pitchFamily="34" charset="0"/>
                <a:cs typeface="Segoe UI Semibold" panose="020B0702040204020203" pitchFamily="34" charset="0"/>
              </a:rPr>
              <a:t> </a:t>
            </a:r>
            <a:r>
              <a:rPr lang="en-US" sz="1600" dirty="0"/>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BUILD ON THE MOST COMPLIANT CLOUD</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SCALE WITHOUT LIMITS</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Databricks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Mixing Languages in Notebooks</a:t>
            </a:r>
          </a:p>
        </p:txBody>
      </p:sp>
      <p:sp>
        <p:nvSpPr>
          <p:cNvPr id="6" name="Text Placeholder 5">
            <a:extLst>
              <a:ext uri="{FF2B5EF4-FFF2-40B4-BE49-F238E27FC236}">
                <a16:creationId xmlns:a16="http://schemas.microsoft.com/office/drawing/2014/main" id="{B354CFFF-A821-4C0B-A5DF-DD784A3387D6}"/>
              </a:ext>
            </a:extLst>
          </p:cNvPr>
          <p:cNvSpPr>
            <a:spLocks noGrp="1"/>
          </p:cNvSpPr>
          <p:nvPr>
            <p:ph type="body" sz="quarter" idx="11"/>
          </p:nvPr>
        </p:nvSpPr>
        <p:spPr>
          <a:xfrm>
            <a:off x="267684" y="963482"/>
            <a:ext cx="11655078" cy="461665"/>
          </a:xfrm>
        </p:spPr>
        <p:txBody>
          <a:bodyPr/>
          <a:lstStyle/>
          <a:p>
            <a:pPr algn="ctr"/>
            <a:r>
              <a:rPr lang="en-US" sz="2000" dirty="0"/>
              <a:t>You can mix multiple languages in the same notebook</a:t>
            </a:r>
          </a:p>
        </p:txBody>
      </p:sp>
      <p:sp>
        <p:nvSpPr>
          <p:cNvPr id="3" name="Rectangle 2">
            <a:extLst>
              <a:ext uri="{FF2B5EF4-FFF2-40B4-BE49-F238E27FC236}">
                <a16:creationId xmlns:a16="http://schemas.microsoft.com/office/drawing/2014/main" id="{570F6E7C-E781-4447-8D39-C95E6CD6C3B3}"/>
              </a:ext>
            </a:extLst>
          </p:cNvPr>
          <p:cNvSpPr/>
          <p:nvPr/>
        </p:nvSpPr>
        <p:spPr>
          <a:xfrm>
            <a:off x="434661" y="2285836"/>
            <a:ext cx="10387063" cy="2923877"/>
          </a:xfrm>
          <a:prstGeom prst="rect">
            <a:avLst/>
          </a:prstGeom>
        </p:spPr>
        <p:txBody>
          <a:bodyPr wrap="square">
            <a:spAutoFit/>
          </a:bodyPr>
          <a:lstStyle/>
          <a:p>
            <a:pPr marL="181920" lvl="1" defTabSz="895769">
              <a:spcBef>
                <a:spcPts val="600"/>
              </a:spcBef>
              <a:spcAft>
                <a:spcPts val="1200"/>
              </a:spcAft>
              <a:buClr>
                <a:schemeClr val="accent1"/>
              </a:buClr>
              <a:tabLst>
                <a:tab pos="632806" algn="l"/>
              </a:tabLst>
            </a:pPr>
            <a:r>
              <a:rPr lang="en-US" sz="1600" dirty="0">
                <a:latin typeface="Segoe UI" panose="020B0502040204020203" pitchFamily="34" charset="0"/>
              </a:rPr>
              <a:t>Normally a notebook is associated with a specific language. However, with Azure Databricks notebooks, you can mix multiple languages in the same notebook. This is done using the language magic command:</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%python	</a:t>
            </a:r>
            <a:r>
              <a:rPr lang="en-US" sz="1600" dirty="0">
                <a:latin typeface="Segoe UI" panose="020B0502040204020203" pitchFamily="34" charset="0"/>
                <a:cs typeface="Segoe UI" panose="020B0502040204020203" pitchFamily="34" charset="0"/>
              </a:rPr>
              <a:t>Allows you to execute python code in a notebook (even if that notebook is not python)</a:t>
            </a:r>
            <a:endParaRPr lang="en-US" sz="1600" dirty="0">
              <a:solidFill>
                <a:srgbClr val="D83B01"/>
              </a:solidFill>
              <a:latin typeface="Segoe UI" panose="020B0502040204020203" pitchFamily="34" charset="0"/>
              <a:cs typeface="Segoe UI" panose="020B0502040204020203" pitchFamily="34" charset="0"/>
            </a:endParaRP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%sql		</a:t>
            </a:r>
            <a:r>
              <a:rPr lang="en-US" sz="1600" dirty="0">
                <a:solidFill>
                  <a:schemeClr val="bg2">
                    <a:lumMod val="25000"/>
                  </a:schemeClr>
                </a:solidFill>
                <a:latin typeface="Segoe UI" panose="020B0502040204020203" pitchFamily="34" charset="0"/>
                <a:cs typeface="Segoe UI" panose="020B0502040204020203" pitchFamily="34" charset="0"/>
              </a:rPr>
              <a:t>Allows you to execute sql code in a notebook (even if that notebook is not sql).</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%r		</a:t>
            </a:r>
            <a:r>
              <a:rPr lang="en-US" sz="1600" dirty="0">
                <a:solidFill>
                  <a:schemeClr val="bg2">
                    <a:lumMod val="25000"/>
                  </a:schemeClr>
                </a:solidFill>
                <a:latin typeface="Segoe UI" panose="020B0502040204020203" pitchFamily="34" charset="0"/>
                <a:cs typeface="Segoe UI" panose="020B0502040204020203" pitchFamily="34" charset="0"/>
              </a:rPr>
              <a:t>Allows you to execute r code in a notebook (even if that notebook is not r).</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%scala	</a:t>
            </a:r>
            <a:r>
              <a:rPr lang="en-US" sz="1600" dirty="0">
                <a:solidFill>
                  <a:schemeClr val="bg2">
                    <a:lumMod val="25000"/>
                  </a:schemeClr>
                </a:solidFill>
                <a:latin typeface="Segoe UI" panose="020B0502040204020203" pitchFamily="34" charset="0"/>
                <a:cs typeface="Segoe UI" panose="020B0502040204020203" pitchFamily="34" charset="0"/>
              </a:rPr>
              <a:t>Allows you to execute scala code in a notebook (even if that notebook is not scala).</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%sh		</a:t>
            </a:r>
            <a:r>
              <a:rPr lang="en-US" sz="1600" dirty="0">
                <a:solidFill>
                  <a:schemeClr val="bg2">
                    <a:lumMod val="25000"/>
                  </a:schemeClr>
                </a:solidFill>
                <a:latin typeface="Segoe UI" panose="020B0502040204020203" pitchFamily="34" charset="0"/>
                <a:cs typeface="Segoe UI" panose="020B0502040204020203" pitchFamily="34" charset="0"/>
              </a:rPr>
              <a:t>Allows you to execute shell code in your notebook.</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%fs		</a:t>
            </a:r>
            <a:r>
              <a:rPr lang="en-US" sz="1600" dirty="0">
                <a:solidFill>
                  <a:schemeClr val="bg2">
                    <a:lumMod val="25000"/>
                  </a:schemeClr>
                </a:solidFill>
                <a:latin typeface="Segoe UI" panose="020B0502040204020203" pitchFamily="34" charset="0"/>
                <a:cs typeface="Segoe UI" panose="020B0502040204020203" pitchFamily="34" charset="0"/>
              </a:rPr>
              <a:t>Allows you to use Databricks Utilities - dbutils filesystem commands.</a:t>
            </a:r>
          </a:p>
          <a:p>
            <a:pPr marL="473840" lvl="2" indent="-285750" defTabSz="914367">
              <a:spcAft>
                <a:spcPts val="588"/>
              </a:spcAft>
              <a:buClr>
                <a:schemeClr val="tx2"/>
              </a:buClr>
              <a:buFont typeface="Arial" panose="020B0604020202020204" pitchFamily="34" charset="0"/>
              <a:buChar char="•"/>
            </a:pPr>
            <a:r>
              <a:rPr lang="en-US" sz="1600" dirty="0">
                <a:solidFill>
                  <a:srgbClr val="D83B01"/>
                </a:solidFill>
                <a:latin typeface="Segoe UI" panose="020B0502040204020203" pitchFamily="34" charset="0"/>
                <a:cs typeface="Segoe UI" panose="020B0502040204020203" pitchFamily="34" charset="0"/>
              </a:rPr>
              <a:t>%md	</a:t>
            </a:r>
            <a:r>
              <a:rPr lang="en-US" sz="1600" dirty="0">
                <a:solidFill>
                  <a:schemeClr val="bg2">
                    <a:lumMod val="25000"/>
                  </a:schemeClr>
                </a:solidFill>
                <a:latin typeface="Segoe UI" panose="020B0502040204020203" pitchFamily="34" charset="0"/>
                <a:cs typeface="Segoe UI" panose="020B0502040204020203" pitchFamily="34" charset="0"/>
              </a:rPr>
              <a:t>To include rendered markdown</a:t>
            </a:r>
          </a:p>
        </p:txBody>
      </p:sp>
    </p:spTree>
    <p:extLst>
      <p:ext uri="{BB962C8B-B14F-4D97-AF65-F5344CB8AC3E}">
        <p14:creationId xmlns:p14="http://schemas.microsoft.com/office/powerpoint/2010/main" val="40266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96F8-4CE1-4458-9F98-FBB4BBCAA27E}"/>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Visualization</a:t>
            </a:r>
          </a:p>
        </p:txBody>
      </p:sp>
      <p:sp>
        <p:nvSpPr>
          <p:cNvPr id="3" name="Text Placeholder 2">
            <a:extLst>
              <a:ext uri="{FF2B5EF4-FFF2-40B4-BE49-F238E27FC236}">
                <a16:creationId xmlns:a16="http://schemas.microsoft.com/office/drawing/2014/main" id="{CF7E7DA0-2636-49D5-AE0A-0C9EA91C12B2}"/>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dirty="0"/>
              <a:t>Azure Databricks supports a number of visualization plots out of the box</a:t>
            </a:r>
          </a:p>
        </p:txBody>
      </p:sp>
      <p:sp>
        <p:nvSpPr>
          <p:cNvPr id="4" name="Rectangle 3">
            <a:extLst>
              <a:ext uri="{FF2B5EF4-FFF2-40B4-BE49-F238E27FC236}">
                <a16:creationId xmlns:a16="http://schemas.microsoft.com/office/drawing/2014/main" id="{4D5B8919-F3A1-44EA-B77C-84FAE2F2C354}"/>
              </a:ext>
            </a:extLst>
          </p:cNvPr>
          <p:cNvSpPr/>
          <p:nvPr/>
        </p:nvSpPr>
        <p:spPr>
          <a:xfrm>
            <a:off x="204001" y="1965533"/>
            <a:ext cx="4974866" cy="3316292"/>
          </a:xfrm>
          <a:prstGeom prst="rect">
            <a:avLst/>
          </a:prstGeom>
        </p:spPr>
        <p:txBody>
          <a:bodyPr wrap="square">
            <a:spAutoFit/>
          </a:bodyPr>
          <a:lstStyle/>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latin typeface="Segoe UI Semilight" panose="020B0402040204020203" pitchFamily="34" charset="0"/>
                <a:cs typeface="Segoe UI Semilight" panose="020B0402040204020203" pitchFamily="34" charset="0"/>
              </a:rPr>
              <a:t>All notebooks, </a:t>
            </a:r>
            <a:r>
              <a:rPr lang="en-US" sz="1600" i="1" dirty="0">
                <a:latin typeface="Segoe UI Semilight" panose="020B0402040204020203" pitchFamily="34" charset="0"/>
                <a:cs typeface="Segoe UI Semilight" panose="020B0402040204020203" pitchFamily="34" charset="0"/>
              </a:rPr>
              <a:t>regardless of their language</a:t>
            </a:r>
            <a:r>
              <a:rPr lang="en-US" sz="1600" dirty="0">
                <a:latin typeface="Segoe UI Semilight" panose="020B0402040204020203" pitchFamily="34" charset="0"/>
                <a:cs typeface="Segoe UI Semilight" panose="020B0402040204020203" pitchFamily="34" charset="0"/>
              </a:rPr>
              <a:t>, support Databricks visualizations.</a:t>
            </a:r>
          </a:p>
          <a:p>
            <a:pPr marL="547680" lvl="1" indent="-365760" defTabSz="895769">
              <a:spcBef>
                <a:spcPts val="600"/>
              </a:spcBef>
              <a:buClr>
                <a:schemeClr val="accent1"/>
              </a:buClr>
              <a:buFont typeface="Wingdings" panose="05000000000000000000" pitchFamily="2" charset="2"/>
              <a:buChar char="§"/>
              <a:tabLst>
                <a:tab pos="632806" algn="l"/>
              </a:tabLst>
            </a:pPr>
            <a:r>
              <a:rPr lang="en-US" sz="1600" dirty="0">
                <a:latin typeface="Segoe UI Semilight" panose="020B0402040204020203" pitchFamily="34" charset="0"/>
                <a:cs typeface="Segoe UI Semilight" panose="020B0402040204020203" pitchFamily="34" charset="0"/>
              </a:rPr>
              <a:t>When you run the notebook the visualizations are rendered inside the notebook in-place</a:t>
            </a:r>
          </a:p>
          <a:p>
            <a:pPr marL="547680" lvl="1" indent="-365760" defTabSz="895769">
              <a:spcBef>
                <a:spcPts val="600"/>
              </a:spcBef>
              <a:buClr>
                <a:schemeClr val="accent1"/>
              </a:buClr>
              <a:buFont typeface="Wingdings" panose="05000000000000000000" pitchFamily="2" charset="2"/>
              <a:buChar char="§"/>
              <a:tabLst>
                <a:tab pos="632806" algn="l"/>
              </a:tabLst>
            </a:pPr>
            <a:r>
              <a:rPr lang="en-US" sz="1600" dirty="0">
                <a:latin typeface="Segoe UI Semilight" panose="020B0402040204020203" pitchFamily="34" charset="0"/>
                <a:cs typeface="Segoe UI Semilight" panose="020B0402040204020203" pitchFamily="34" charset="0"/>
              </a:rPr>
              <a:t>The visualizations are written in HTML.</a:t>
            </a:r>
          </a:p>
          <a:p>
            <a:pPr marL="1004880" lvl="2" indent="-365760" defTabSz="895769">
              <a:spcBef>
                <a:spcPts val="600"/>
              </a:spcBef>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You can save the HTML of the entire notebook by exporting to HTML.</a:t>
            </a:r>
          </a:p>
          <a:p>
            <a:pPr marL="1004880" lvl="2" indent="-365760" defTabSz="895769">
              <a:spcBef>
                <a:spcPts val="600"/>
              </a:spcBef>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If you use Matplotlib, the plots are rendered as images so you can just right click and download the image</a:t>
            </a:r>
            <a:endParaRPr lang="en-US" sz="1600" dirty="0">
              <a:latin typeface="Segoe UI Semilight" panose="020B0402040204020203" pitchFamily="34" charset="0"/>
              <a:cs typeface="Segoe UI Semilight" panose="020B0402040204020203" pitchFamily="34" charset="0"/>
            </a:endParaRPr>
          </a:p>
          <a:p>
            <a:pPr marL="547680" lvl="1" indent="-365760" defTabSz="895769">
              <a:spcBef>
                <a:spcPts val="600"/>
              </a:spcBef>
              <a:spcAft>
                <a:spcPts val="300"/>
              </a:spcAft>
              <a:buClr>
                <a:schemeClr val="accent1"/>
              </a:buClr>
              <a:buFont typeface="Wingdings" panose="05000000000000000000" pitchFamily="2" charset="2"/>
              <a:buChar char="§"/>
              <a:tabLst>
                <a:tab pos="632806" algn="l"/>
              </a:tabLst>
            </a:pPr>
            <a:r>
              <a:rPr lang="en-US" sz="1600" dirty="0">
                <a:latin typeface="Segoe UI Semilight" panose="020B0402040204020203" pitchFamily="34" charset="0"/>
                <a:cs typeface="Segoe UI Semilight" panose="020B0402040204020203" pitchFamily="34" charset="0"/>
              </a:rPr>
              <a:t>You can change the plot type just by picking from the selection </a:t>
            </a:r>
          </a:p>
        </p:txBody>
      </p:sp>
      <p:pic>
        <p:nvPicPr>
          <p:cNvPr id="8" name="Picture 7">
            <a:extLst>
              <a:ext uri="{FF2B5EF4-FFF2-40B4-BE49-F238E27FC236}">
                <a16:creationId xmlns:a16="http://schemas.microsoft.com/office/drawing/2014/main" id="{D74BD997-DE77-4593-80E8-1D5E08E66135}"/>
              </a:ext>
            </a:extLst>
          </p:cNvPr>
          <p:cNvPicPr>
            <a:picLocks noChangeAspect="1"/>
          </p:cNvPicPr>
          <p:nvPr/>
        </p:nvPicPr>
        <p:blipFill>
          <a:blip r:embed="rId3"/>
          <a:stretch>
            <a:fillRect/>
          </a:stretch>
        </p:blipFill>
        <p:spPr>
          <a:xfrm>
            <a:off x="5904392" y="1741337"/>
            <a:ext cx="5797185" cy="4251670"/>
          </a:xfrm>
          <a:prstGeom prst="rect">
            <a:avLst/>
          </a:prstGeom>
        </p:spPr>
      </p:pic>
      <p:pic>
        <p:nvPicPr>
          <p:cNvPr id="10" name="Picture 9">
            <a:extLst>
              <a:ext uri="{FF2B5EF4-FFF2-40B4-BE49-F238E27FC236}">
                <a16:creationId xmlns:a16="http://schemas.microsoft.com/office/drawing/2014/main" id="{79611452-38B6-41C3-B37E-4054390B8392}"/>
              </a:ext>
            </a:extLst>
          </p:cNvPr>
          <p:cNvPicPr>
            <a:picLocks noChangeAspect="1"/>
          </p:cNvPicPr>
          <p:nvPr/>
        </p:nvPicPr>
        <p:blipFill>
          <a:blip r:embed="rId4"/>
          <a:stretch>
            <a:fillRect/>
          </a:stretch>
        </p:blipFill>
        <p:spPr>
          <a:xfrm>
            <a:off x="2602723" y="5068111"/>
            <a:ext cx="1317316" cy="1175735"/>
          </a:xfrm>
          <a:prstGeom prst="rect">
            <a:avLst/>
          </a:prstGeom>
          <a:ln>
            <a:solidFill>
              <a:schemeClr val="tx1"/>
            </a:solidFill>
          </a:ln>
        </p:spPr>
      </p:pic>
    </p:spTree>
    <p:extLst>
      <p:ext uri="{BB962C8B-B14F-4D97-AF65-F5344CB8AC3E}">
        <p14:creationId xmlns:p14="http://schemas.microsoft.com/office/powerpoint/2010/main" val="2478013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TOC</a:t>
            </a:r>
          </a:p>
        </p:txBody>
      </p:sp>
      <p:sp>
        <p:nvSpPr>
          <p:cNvPr id="3" name="Text Placeholder 2"/>
          <p:cNvSpPr>
            <a:spLocks noGrp="1"/>
          </p:cNvSpPr>
          <p:nvPr>
            <p:ph type="body" sz="quarter" idx="4294967295"/>
          </p:nvPr>
        </p:nvSpPr>
        <p:spPr>
          <a:xfrm>
            <a:off x="0" y="1189038"/>
            <a:ext cx="10890250" cy="4805290"/>
          </a:xfrm>
        </p:spPr>
        <p:txBody>
          <a:bodyPr/>
          <a:lstStyle/>
          <a:p>
            <a:pPr marL="1005840" indent="-548640">
              <a:spcBef>
                <a:spcPts val="600"/>
              </a:spcBef>
              <a:spcAft>
                <a:spcPts val="300"/>
              </a:spcAft>
              <a:buFont typeface="Arial" panose="020B0604020202020204" pitchFamily="34" charset="0"/>
              <a:buChar char="•"/>
            </a:pPr>
            <a:r>
              <a:rPr lang="en-US" sz="2400" dirty="0">
                <a:solidFill>
                  <a:schemeClr val="bg1"/>
                </a:solidFill>
                <a:latin typeface="+mj-lt"/>
              </a:rPr>
              <a:t>Apache Spark Overview</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Overview</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General Architecture</a:t>
            </a:r>
          </a:p>
          <a:p>
            <a:pPr marL="1005840" indent="-548640">
              <a:spcBef>
                <a:spcPts val="600"/>
              </a:spcBef>
              <a:spcAft>
                <a:spcPts val="300"/>
              </a:spcAft>
              <a:buFont typeface="Arial" panose="020B0604020202020204" pitchFamily="34" charset="0"/>
              <a:buChar char="•"/>
            </a:pPr>
            <a:r>
              <a:rPr lang="en-US" sz="2400" dirty="0">
                <a:solidFill>
                  <a:schemeClr val="bg1"/>
                </a:solidFill>
                <a:latin typeface="+mj-lt"/>
              </a:rPr>
              <a:t>Azure </a:t>
            </a:r>
            <a:r>
              <a:rPr lang="en-US" sz="2400" dirty="0" err="1">
                <a:solidFill>
                  <a:schemeClr val="bg1"/>
                </a:solidFill>
                <a:latin typeface="+mj-lt"/>
              </a:rPr>
              <a:t>Databricks</a:t>
            </a:r>
            <a:r>
              <a:rPr lang="en-US" sz="2400" dirty="0">
                <a:solidFill>
                  <a:schemeClr val="bg1"/>
                </a:solidFill>
                <a:latin typeface="+mj-lt"/>
              </a:rPr>
              <a:t> </a:t>
            </a:r>
            <a:endParaRPr lang="en-US" sz="2400" dirty="0">
              <a:solidFill>
                <a:schemeClr val="bg1"/>
              </a:solidFill>
            </a:endParaRP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Overview of the offering</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Core Concepts</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Performance</a:t>
            </a:r>
          </a:p>
          <a:p>
            <a:pPr marL="1005840" indent="-548640">
              <a:spcBef>
                <a:spcPts val="600"/>
              </a:spcBef>
              <a:spcAft>
                <a:spcPts val="300"/>
              </a:spcAft>
              <a:buFont typeface="Arial" panose="020B0604020202020204" pitchFamily="34" charset="0"/>
              <a:buChar char="•"/>
            </a:pPr>
            <a:r>
              <a:rPr lang="en-US" sz="2400" dirty="0">
                <a:solidFill>
                  <a:schemeClr val="bg1"/>
                </a:solidFill>
                <a:latin typeface="+mj-lt"/>
              </a:rPr>
              <a:t>Example Use Cases</a:t>
            </a:r>
          </a:p>
          <a:p>
            <a:pPr marL="1005840" indent="-548640">
              <a:spcBef>
                <a:spcPts val="600"/>
              </a:spcBef>
              <a:spcAft>
                <a:spcPts val="300"/>
              </a:spcAft>
            </a:pPr>
            <a:r>
              <a:rPr lang="en-US" sz="2400" dirty="0">
                <a:solidFill>
                  <a:schemeClr val="bg1"/>
                </a:solidFill>
                <a:latin typeface="+mj-lt"/>
              </a:rPr>
              <a:t>Demos</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Spark Intro</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Spark Streaming</a:t>
            </a:r>
          </a:p>
          <a:p>
            <a:pPr marL="1463040" lvl="3" indent="-457200">
              <a:spcBef>
                <a:spcPts val="600"/>
              </a:spcBef>
              <a:spcAft>
                <a:spcPts val="300"/>
              </a:spcAft>
              <a:buFont typeface="Wingdings" panose="05000000000000000000" pitchFamily="2" charset="2"/>
              <a:buChar char="§"/>
            </a:pPr>
            <a:r>
              <a:rPr lang="en-US" sz="1800" dirty="0">
                <a:solidFill>
                  <a:schemeClr val="bg1"/>
                </a:solidFill>
                <a:latin typeface="+mj-lt"/>
              </a:rPr>
              <a:t>Spark Machine Learning</a:t>
            </a:r>
          </a:p>
        </p:txBody>
      </p:sp>
    </p:spTree>
    <p:extLst>
      <p:ext uri="{BB962C8B-B14F-4D97-AF65-F5344CB8AC3E}">
        <p14:creationId xmlns:p14="http://schemas.microsoft.com/office/powerpoint/2010/main" val="7339433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5161413"/>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serverless and highly elastic cloud service is designed to remove operational complexity while ensuring reliability and cost efficiency at scale</a:t>
            </a:r>
          </a:p>
          <a:p>
            <a:r>
              <a:rPr lang="en-US" dirty="0"/>
              <a:t>OPERATE AT MASSIVE SCALE</a:t>
            </a:r>
          </a:p>
          <a:p>
            <a:pPr lvl="1"/>
            <a:r>
              <a:rPr lang="en-US" dirty="0"/>
              <a:t>Without limits globally</a:t>
            </a:r>
          </a:p>
          <a:p>
            <a:pPr lvl="1"/>
            <a:endParaRPr lang="en-US" dirty="0"/>
          </a:p>
          <a:p>
            <a:pPr lvl="1"/>
            <a:r>
              <a:rPr lang="en-US" cap="all" dirty="0">
                <a:latin typeface="Segoe UI Semibold" panose="020B0702040204020203" pitchFamily="34" charset="0"/>
                <a:cs typeface="Segoe UI Semibold" panose="020B0702040204020203" pitchFamily="34" charset="0"/>
              </a:rPr>
              <a:t>SUPPORT FOR GPU ENABLED VMS</a:t>
            </a:r>
          </a:p>
          <a:p>
            <a:pPr lvl="1"/>
            <a:r>
              <a:rPr lang="en-US" dirty="0"/>
              <a:t>Specialized compute for your deep learning needs</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05D9EB-E816-4500-914A-ECC5F1B575B2}"/>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File System (DBFS)</a:t>
            </a:r>
          </a:p>
        </p:txBody>
      </p:sp>
      <p:sp>
        <p:nvSpPr>
          <p:cNvPr id="6" name="Rectangle 5">
            <a:extLst>
              <a:ext uri="{FF2B5EF4-FFF2-40B4-BE49-F238E27FC236}">
                <a16:creationId xmlns:a16="http://schemas.microsoft.com/office/drawing/2014/main" id="{48147CE3-51B0-4793-B13C-C61791D104C0}"/>
              </a:ext>
            </a:extLst>
          </p:cNvPr>
          <p:cNvSpPr/>
          <p:nvPr/>
        </p:nvSpPr>
        <p:spPr>
          <a:xfrm>
            <a:off x="125685" y="980894"/>
            <a:ext cx="11861994" cy="461665"/>
          </a:xfrm>
          <a:prstGeom prst="rect">
            <a:avLst/>
          </a:prstGeom>
        </p:spPr>
        <p:txBody>
          <a:bodyPr vert="horz" wrap="square" lIns="146304" tIns="91440" rIns="146304" bIns="91440" rtlCol="0" anchor="ctr">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Is a distributed File System (DBFS) that is a layer over Azure Blob Storage  </a:t>
            </a:r>
          </a:p>
        </p:txBody>
      </p:sp>
      <p:sp>
        <p:nvSpPr>
          <p:cNvPr id="7" name="Text Placeholder 7">
            <a:extLst>
              <a:ext uri="{FF2B5EF4-FFF2-40B4-BE49-F238E27FC236}">
                <a16:creationId xmlns:a16="http://schemas.microsoft.com/office/drawing/2014/main" id="{546E491D-E49C-4414-969B-0A9C292B55D0}"/>
              </a:ext>
            </a:extLst>
          </p:cNvPr>
          <p:cNvSpPr txBox="1">
            <a:spLocks/>
          </p:cNvSpPr>
          <p:nvPr/>
        </p:nvSpPr>
        <p:spPr>
          <a:xfrm>
            <a:off x="30019" y="2575141"/>
            <a:ext cx="7172063" cy="272326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Azure Storage buckets can be mounted in DBFS so that users can directly access them without specifying the storage keys</a:t>
            </a:r>
          </a:p>
          <a:p>
            <a:pPr marL="285750" lvl="3"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DBFS mounts are created using </a:t>
            </a:r>
            <a:r>
              <a:rPr lang="en-US" sz="1600" i="1"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dbutils.fs.mount()</a:t>
            </a:r>
          </a:p>
          <a:p>
            <a:pPr marL="285750" lvl="1"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Azure Storage data can be cached locally on the SSD of the worker nodes</a:t>
            </a:r>
          </a:p>
          <a:p>
            <a:pPr marL="285750" lvl="1"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Available in both Python and Scala and accessible via a DBFS CLI</a:t>
            </a:r>
          </a:p>
          <a:p>
            <a:pPr marL="285750" lvl="1"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 persist in Azure Blob Storage – is not lost even after cluster termination</a:t>
            </a:r>
          </a:p>
          <a:p>
            <a:pPr marL="285750" lvl="1" indent="-285750" defTabSz="895769" fontAlgn="base">
              <a:spcBef>
                <a:spcPts val="588"/>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Comes pre-installed on Spark clusters in Databricks</a:t>
            </a:r>
          </a:p>
        </p:txBody>
      </p:sp>
      <p:sp>
        <p:nvSpPr>
          <p:cNvPr id="11" name="Rectangle 10">
            <a:extLst>
              <a:ext uri="{FF2B5EF4-FFF2-40B4-BE49-F238E27FC236}">
                <a16:creationId xmlns:a16="http://schemas.microsoft.com/office/drawing/2014/main" id="{A9544E89-1F70-4361-9D0A-BEC73FF2EA27}"/>
              </a:ext>
            </a:extLst>
          </p:cNvPr>
          <p:cNvSpPr/>
          <p:nvPr/>
        </p:nvSpPr>
        <p:spPr bwMode="auto">
          <a:xfrm>
            <a:off x="8234446" y="5503286"/>
            <a:ext cx="3385764" cy="589936"/>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lumMod val="25000"/>
                  </a:schemeClr>
                </a:solidFill>
                <a:ea typeface="Segoe UI" pitchFamily="34" charset="0"/>
                <a:cs typeface="Segoe UI" pitchFamily="34" charset="0"/>
              </a:rPr>
              <a:t>Azure Blob Storage</a:t>
            </a:r>
          </a:p>
        </p:txBody>
      </p:sp>
      <p:sp>
        <p:nvSpPr>
          <p:cNvPr id="12" name="Rectangle 11">
            <a:extLst>
              <a:ext uri="{FF2B5EF4-FFF2-40B4-BE49-F238E27FC236}">
                <a16:creationId xmlns:a16="http://schemas.microsoft.com/office/drawing/2014/main" id="{A677962A-AAE1-4D1C-AD1F-4093B36172AF}"/>
              </a:ext>
            </a:extLst>
          </p:cNvPr>
          <p:cNvSpPr/>
          <p:nvPr/>
        </p:nvSpPr>
        <p:spPr bwMode="auto">
          <a:xfrm>
            <a:off x="8234446" y="2846119"/>
            <a:ext cx="3385764" cy="18042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Arrow: Up-Down 15">
            <a:extLst>
              <a:ext uri="{FF2B5EF4-FFF2-40B4-BE49-F238E27FC236}">
                <a16:creationId xmlns:a16="http://schemas.microsoft.com/office/drawing/2014/main" id="{E103306F-9F36-4DCE-AA52-7D41807B77EE}"/>
              </a:ext>
            </a:extLst>
          </p:cNvPr>
          <p:cNvSpPr/>
          <p:nvPr/>
        </p:nvSpPr>
        <p:spPr bwMode="auto">
          <a:xfrm>
            <a:off x="8472292" y="4663857"/>
            <a:ext cx="405581" cy="825909"/>
          </a:xfrm>
          <a:prstGeom prst="upDown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Up-Down 16">
            <a:extLst>
              <a:ext uri="{FF2B5EF4-FFF2-40B4-BE49-F238E27FC236}">
                <a16:creationId xmlns:a16="http://schemas.microsoft.com/office/drawing/2014/main" id="{F5662A98-F9F5-4F76-9B20-1193F3B881DA}"/>
              </a:ext>
            </a:extLst>
          </p:cNvPr>
          <p:cNvSpPr/>
          <p:nvPr/>
        </p:nvSpPr>
        <p:spPr bwMode="auto">
          <a:xfrm>
            <a:off x="9724538" y="4650338"/>
            <a:ext cx="405581" cy="825909"/>
          </a:xfrm>
          <a:prstGeom prst="upDown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86A0F8FF-C337-4F8A-AA4B-C04D9E4CB71D}"/>
              </a:ext>
            </a:extLst>
          </p:cNvPr>
          <p:cNvSpPr/>
          <p:nvPr/>
        </p:nvSpPr>
        <p:spPr bwMode="auto">
          <a:xfrm>
            <a:off x="11037950" y="4650338"/>
            <a:ext cx="405581" cy="825909"/>
          </a:xfrm>
          <a:prstGeom prst="upDown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A0BE4749-398B-4DE6-B7D7-C0C5A8EB36F9}"/>
              </a:ext>
            </a:extLst>
          </p:cNvPr>
          <p:cNvGrpSpPr/>
          <p:nvPr/>
        </p:nvGrpSpPr>
        <p:grpSpPr>
          <a:xfrm>
            <a:off x="8627707" y="3007126"/>
            <a:ext cx="2599242" cy="1460088"/>
            <a:chOff x="6301248" y="2669458"/>
            <a:chExt cx="2599242" cy="1460088"/>
          </a:xfrm>
          <a:solidFill>
            <a:schemeClr val="bg1"/>
          </a:solidFill>
        </p:grpSpPr>
        <p:sp>
          <p:nvSpPr>
            <p:cNvPr id="19" name="Oval 18">
              <a:extLst>
                <a:ext uri="{FF2B5EF4-FFF2-40B4-BE49-F238E27FC236}">
                  <a16:creationId xmlns:a16="http://schemas.microsoft.com/office/drawing/2014/main" id="{E4086E7F-08CF-4DD0-A7CD-1A38CE2245ED}"/>
                </a:ext>
              </a:extLst>
            </p:cNvPr>
            <p:cNvSpPr/>
            <p:nvPr/>
          </p:nvSpPr>
          <p:spPr bwMode="auto">
            <a:xfrm>
              <a:off x="7462684" y="2669458"/>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3B8F5D90-C8D7-44D9-B8A6-A6FAE7B941C3}"/>
                </a:ext>
              </a:extLst>
            </p:cNvPr>
            <p:cNvSpPr/>
            <p:nvPr/>
          </p:nvSpPr>
          <p:spPr bwMode="auto">
            <a:xfrm>
              <a:off x="6752917" y="3163527"/>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4A518C9-5A7D-4F5C-91B6-FB4439389EA7}"/>
                </a:ext>
              </a:extLst>
            </p:cNvPr>
            <p:cNvSpPr/>
            <p:nvPr/>
          </p:nvSpPr>
          <p:spPr bwMode="auto">
            <a:xfrm>
              <a:off x="8281219" y="3163527"/>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2ECB3E-0F5F-4267-9F91-9E7FCFADF154}"/>
                </a:ext>
              </a:extLst>
            </p:cNvPr>
            <p:cNvSpPr/>
            <p:nvPr/>
          </p:nvSpPr>
          <p:spPr bwMode="auto">
            <a:xfrm>
              <a:off x="6301248" y="3841952"/>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BA00DCE0-DBC0-40E6-9CFE-70B54167983B}"/>
                </a:ext>
              </a:extLst>
            </p:cNvPr>
            <p:cNvSpPr/>
            <p:nvPr/>
          </p:nvSpPr>
          <p:spPr bwMode="auto">
            <a:xfrm>
              <a:off x="6752917" y="3841952"/>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p>
          </p:txBody>
        </p:sp>
        <p:sp>
          <p:nvSpPr>
            <p:cNvPr id="24" name="Oval 23">
              <a:extLst>
                <a:ext uri="{FF2B5EF4-FFF2-40B4-BE49-F238E27FC236}">
                  <a16:creationId xmlns:a16="http://schemas.microsoft.com/office/drawing/2014/main" id="{D03A50E7-98CF-4059-9566-52141D9B60CB}"/>
                </a:ext>
              </a:extLst>
            </p:cNvPr>
            <p:cNvSpPr/>
            <p:nvPr/>
          </p:nvSpPr>
          <p:spPr bwMode="auto">
            <a:xfrm>
              <a:off x="7243301" y="3841952"/>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1677563-D92F-43B4-9D06-776BD3A6D849}"/>
                </a:ext>
              </a:extLst>
            </p:cNvPr>
            <p:cNvSpPr/>
            <p:nvPr/>
          </p:nvSpPr>
          <p:spPr bwMode="auto">
            <a:xfrm>
              <a:off x="8001000" y="3841952"/>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p>
          </p:txBody>
        </p:sp>
        <p:sp>
          <p:nvSpPr>
            <p:cNvPr id="27" name="Oval 26">
              <a:extLst>
                <a:ext uri="{FF2B5EF4-FFF2-40B4-BE49-F238E27FC236}">
                  <a16:creationId xmlns:a16="http://schemas.microsoft.com/office/drawing/2014/main" id="{FCCF9CD4-875B-4BE2-A60E-CBC389DC2E17}"/>
                </a:ext>
              </a:extLst>
            </p:cNvPr>
            <p:cNvSpPr/>
            <p:nvPr/>
          </p:nvSpPr>
          <p:spPr bwMode="auto">
            <a:xfrm>
              <a:off x="8642393" y="3841952"/>
              <a:ext cx="258097" cy="28759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D6604E5F-0B8D-442C-A0B3-A11AC871EC43}"/>
                </a:ext>
              </a:extLst>
            </p:cNvPr>
            <p:cNvCxnSpPr>
              <a:cxnSpLocks/>
              <a:stCxn id="19" idx="2"/>
              <a:endCxn id="20" idx="0"/>
            </p:cNvCxnSpPr>
            <p:nvPr/>
          </p:nvCxnSpPr>
          <p:spPr>
            <a:xfrm flipH="1">
              <a:off x="6881966" y="2813255"/>
              <a:ext cx="580718" cy="350272"/>
            </a:xfrm>
            <a:prstGeom prst="line">
              <a:avLst/>
            </a:prstGeom>
            <a:grpFill/>
            <a:ln>
              <a:solidFill>
                <a:schemeClr val="bg1"/>
              </a:solidFill>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97EEF64-B674-436D-AD36-EDD3DEE04425}"/>
                </a:ext>
              </a:extLst>
            </p:cNvPr>
            <p:cNvCxnSpPr>
              <a:stCxn id="19" idx="6"/>
              <a:endCxn id="21" idx="0"/>
            </p:cNvCxnSpPr>
            <p:nvPr/>
          </p:nvCxnSpPr>
          <p:spPr>
            <a:xfrm>
              <a:off x="7720781" y="2813255"/>
              <a:ext cx="689487" cy="350272"/>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64160B2-C15B-4EE7-ACE0-580E6837958E}"/>
                </a:ext>
              </a:extLst>
            </p:cNvPr>
            <p:cNvCxnSpPr>
              <a:stCxn id="20" idx="4"/>
              <a:endCxn id="22" idx="0"/>
            </p:cNvCxnSpPr>
            <p:nvPr/>
          </p:nvCxnSpPr>
          <p:spPr>
            <a:xfrm flipH="1">
              <a:off x="6430297" y="3451121"/>
              <a:ext cx="451669" cy="39083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20DA15-92D5-4219-9F65-DA83175C245A}"/>
                </a:ext>
              </a:extLst>
            </p:cNvPr>
            <p:cNvCxnSpPr>
              <a:stCxn id="20" idx="4"/>
              <a:endCxn id="23" idx="0"/>
            </p:cNvCxnSpPr>
            <p:nvPr/>
          </p:nvCxnSpPr>
          <p:spPr>
            <a:xfrm>
              <a:off x="6881966" y="3451121"/>
              <a:ext cx="0" cy="39083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C794F1-17B6-428D-A027-36C549431342}"/>
                </a:ext>
              </a:extLst>
            </p:cNvPr>
            <p:cNvCxnSpPr>
              <a:stCxn id="20" idx="4"/>
              <a:endCxn id="24" idx="0"/>
            </p:cNvCxnSpPr>
            <p:nvPr/>
          </p:nvCxnSpPr>
          <p:spPr>
            <a:xfrm>
              <a:off x="6881966" y="3451121"/>
              <a:ext cx="490384" cy="39083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9DC1DD-99D0-403A-B98D-7D57DFD14D85}"/>
                </a:ext>
              </a:extLst>
            </p:cNvPr>
            <p:cNvCxnSpPr>
              <a:stCxn id="21" idx="4"/>
              <a:endCxn id="26" idx="0"/>
            </p:cNvCxnSpPr>
            <p:nvPr/>
          </p:nvCxnSpPr>
          <p:spPr>
            <a:xfrm flipH="1">
              <a:off x="8130049" y="3451121"/>
              <a:ext cx="280219" cy="39083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1253B2-5C24-4D1B-A585-FC922A0382AD}"/>
                </a:ext>
              </a:extLst>
            </p:cNvPr>
            <p:cNvCxnSpPr>
              <a:stCxn id="21" idx="4"/>
              <a:endCxn id="27" idx="0"/>
            </p:cNvCxnSpPr>
            <p:nvPr/>
          </p:nvCxnSpPr>
          <p:spPr>
            <a:xfrm>
              <a:off x="8410268" y="3451121"/>
              <a:ext cx="361174" cy="39083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512256B0-A2A8-4039-9B6F-89B5F7481042}"/>
              </a:ext>
            </a:extLst>
          </p:cNvPr>
          <p:cNvSpPr/>
          <p:nvPr/>
        </p:nvSpPr>
        <p:spPr bwMode="auto">
          <a:xfrm>
            <a:off x="8193970" y="2052875"/>
            <a:ext cx="645978" cy="45135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Python</a:t>
            </a:r>
          </a:p>
        </p:txBody>
      </p:sp>
      <p:sp>
        <p:nvSpPr>
          <p:cNvPr id="50" name="Rectangle: Rounded Corners 49">
            <a:extLst>
              <a:ext uri="{FF2B5EF4-FFF2-40B4-BE49-F238E27FC236}">
                <a16:creationId xmlns:a16="http://schemas.microsoft.com/office/drawing/2014/main" id="{97C562A0-0323-464A-B6BD-DA88B2058DA6}"/>
              </a:ext>
            </a:extLst>
          </p:cNvPr>
          <p:cNvSpPr/>
          <p:nvPr/>
        </p:nvSpPr>
        <p:spPr bwMode="auto">
          <a:xfrm>
            <a:off x="9081291" y="2052875"/>
            <a:ext cx="645978" cy="45135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Scala</a:t>
            </a:r>
          </a:p>
        </p:txBody>
      </p:sp>
      <p:sp>
        <p:nvSpPr>
          <p:cNvPr id="51" name="Rectangle: Rounded Corners 50">
            <a:extLst>
              <a:ext uri="{FF2B5EF4-FFF2-40B4-BE49-F238E27FC236}">
                <a16:creationId xmlns:a16="http://schemas.microsoft.com/office/drawing/2014/main" id="{65DFE108-00FC-4A02-88B9-CA6B9B9ADF53}"/>
              </a:ext>
            </a:extLst>
          </p:cNvPr>
          <p:cNvSpPr/>
          <p:nvPr/>
        </p:nvSpPr>
        <p:spPr bwMode="auto">
          <a:xfrm>
            <a:off x="10047655" y="2052875"/>
            <a:ext cx="645978" cy="45135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CLI</a:t>
            </a:r>
          </a:p>
        </p:txBody>
      </p:sp>
      <p:sp>
        <p:nvSpPr>
          <p:cNvPr id="52" name="Rectangle: Rounded Corners 51">
            <a:extLst>
              <a:ext uri="{FF2B5EF4-FFF2-40B4-BE49-F238E27FC236}">
                <a16:creationId xmlns:a16="http://schemas.microsoft.com/office/drawing/2014/main" id="{2028C04E-43A4-4E80-9D10-7704236EA16E}"/>
              </a:ext>
            </a:extLst>
          </p:cNvPr>
          <p:cNvSpPr/>
          <p:nvPr/>
        </p:nvSpPr>
        <p:spPr bwMode="auto">
          <a:xfrm>
            <a:off x="10855440" y="2052875"/>
            <a:ext cx="645978" cy="45135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dbutils</a:t>
            </a:r>
          </a:p>
        </p:txBody>
      </p:sp>
      <p:cxnSp>
        <p:nvCxnSpPr>
          <p:cNvPr id="54" name="Straight Arrow Connector 53">
            <a:extLst>
              <a:ext uri="{FF2B5EF4-FFF2-40B4-BE49-F238E27FC236}">
                <a16:creationId xmlns:a16="http://schemas.microsoft.com/office/drawing/2014/main" id="{7C997A73-DF4C-4436-A652-C6F97E487CF4}"/>
              </a:ext>
            </a:extLst>
          </p:cNvPr>
          <p:cNvCxnSpPr>
            <a:stCxn id="45" idx="2"/>
          </p:cNvCxnSpPr>
          <p:nvPr/>
        </p:nvCxnSpPr>
        <p:spPr>
          <a:xfrm>
            <a:off x="8516959" y="2504227"/>
            <a:ext cx="0" cy="341892"/>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07271B-1519-4EAC-88C0-F778DFD9943E}"/>
              </a:ext>
            </a:extLst>
          </p:cNvPr>
          <p:cNvCxnSpPr/>
          <p:nvPr/>
        </p:nvCxnSpPr>
        <p:spPr>
          <a:xfrm>
            <a:off x="9416749" y="2504227"/>
            <a:ext cx="0" cy="341892"/>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FBA18E4-8EE7-45AF-AA5D-2C7D628F750F}"/>
              </a:ext>
            </a:extLst>
          </p:cNvPr>
          <p:cNvCxnSpPr/>
          <p:nvPr/>
        </p:nvCxnSpPr>
        <p:spPr>
          <a:xfrm>
            <a:off x="10368503" y="2504227"/>
            <a:ext cx="0" cy="341892"/>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8ABCA6-C313-4E14-83EE-DC11BF4D7168}"/>
              </a:ext>
            </a:extLst>
          </p:cNvPr>
          <p:cNvCxnSpPr/>
          <p:nvPr/>
        </p:nvCxnSpPr>
        <p:spPr>
          <a:xfrm>
            <a:off x="11178429" y="2504227"/>
            <a:ext cx="0" cy="341892"/>
          </a:xfrm>
          <a:prstGeom prst="straightConnector1">
            <a:avLst/>
          </a:prstGeom>
          <a:ln w="38100">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EF07250-DE46-4EAE-B8E6-E80CE86CE8D9}"/>
              </a:ext>
            </a:extLst>
          </p:cNvPr>
          <p:cNvSpPr txBox="1"/>
          <p:nvPr/>
        </p:nvSpPr>
        <p:spPr>
          <a:xfrm>
            <a:off x="8723086" y="4826274"/>
            <a:ext cx="1172437"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db.fs.mount()</a:t>
            </a:r>
          </a:p>
        </p:txBody>
      </p:sp>
      <p:sp>
        <p:nvSpPr>
          <p:cNvPr id="60" name="TextBox 59">
            <a:extLst>
              <a:ext uri="{FF2B5EF4-FFF2-40B4-BE49-F238E27FC236}">
                <a16:creationId xmlns:a16="http://schemas.microsoft.com/office/drawing/2014/main" id="{1F982E65-1100-4FD3-8E71-B259C9E98DFE}"/>
              </a:ext>
            </a:extLst>
          </p:cNvPr>
          <p:cNvSpPr txBox="1"/>
          <p:nvPr/>
        </p:nvSpPr>
        <p:spPr>
          <a:xfrm>
            <a:off x="9610161" y="3504317"/>
            <a:ext cx="71192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rPr>
              <a:t>DBFS</a:t>
            </a:r>
          </a:p>
        </p:txBody>
      </p:sp>
      <p:sp>
        <p:nvSpPr>
          <p:cNvPr id="61" name="TextBox 60">
            <a:extLst>
              <a:ext uri="{FF2B5EF4-FFF2-40B4-BE49-F238E27FC236}">
                <a16:creationId xmlns:a16="http://schemas.microsoft.com/office/drawing/2014/main" id="{FBC1433C-2D07-4AAA-A6E0-DEF5C3EA32A5}"/>
              </a:ext>
            </a:extLst>
          </p:cNvPr>
          <p:cNvSpPr txBox="1"/>
          <p:nvPr/>
        </p:nvSpPr>
        <p:spPr>
          <a:xfrm>
            <a:off x="9988694" y="4817261"/>
            <a:ext cx="1172437"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db.fs.mount()</a:t>
            </a:r>
          </a:p>
        </p:txBody>
      </p:sp>
    </p:spTree>
    <p:extLst>
      <p:ext uri="{BB962C8B-B14F-4D97-AF65-F5344CB8AC3E}">
        <p14:creationId xmlns:p14="http://schemas.microsoft.com/office/powerpoint/2010/main" val="3169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a:xfrm>
            <a:off x="269240" y="351160"/>
            <a:ext cx="11792620" cy="757244"/>
          </a:xfrm>
        </p:spPr>
        <p:txBody>
          <a:bodyPr/>
          <a:lstStyle/>
          <a:p>
            <a:pPr algn="ctr"/>
            <a:r>
              <a:rPr lang="en-US" sz="4400" dirty="0"/>
              <a:t>Azure Databricks Runtime for Machine Learning</a:t>
            </a:r>
          </a:p>
        </p:txBody>
      </p:sp>
      <p:sp>
        <p:nvSpPr>
          <p:cNvPr id="147" name="Text Placeholder 5">
            <a:extLst>
              <a:ext uri="{FF2B5EF4-FFF2-40B4-BE49-F238E27FC236}">
                <a16:creationId xmlns:a16="http://schemas.microsoft.com/office/drawing/2014/main" id="{F4E878C4-5450-4C95-BA0B-BBC5F4F641C6}"/>
              </a:ext>
            </a:extLst>
          </p:cNvPr>
          <p:cNvSpPr>
            <a:spLocks noGrp="1"/>
          </p:cNvSpPr>
          <p:nvPr>
            <p:ph type="body" sz="quarter" idx="10"/>
          </p:nvPr>
        </p:nvSpPr>
        <p:spPr>
          <a:xfrm>
            <a:off x="269241" y="1324160"/>
            <a:ext cx="4292486" cy="5278368"/>
          </a:xfrm>
        </p:spPr>
        <p:txBody>
          <a:bodyPr/>
          <a:lstStyle/>
          <a:p>
            <a:r>
              <a:rPr lang="en-US" dirty="0"/>
              <a:t>Azure </a:t>
            </a:r>
            <a:r>
              <a:rPr lang="en-US" cap="none" dirty="0"/>
              <a:t>Databricks Runtime for Machine Learning</a:t>
            </a:r>
          </a:p>
          <a:p>
            <a:pPr marL="285750" indent="-285750">
              <a:buFontTx/>
              <a:buChar char="-"/>
            </a:pPr>
            <a:r>
              <a:rPr lang="en-US" cap="none" dirty="0">
                <a:latin typeface="+mn-lt"/>
                <a:cs typeface="Segoe UI Semilight" panose="020B0402040204020203" pitchFamily="34" charset="0"/>
              </a:rPr>
              <a:t>Pre-installed packages for machine learning like </a:t>
            </a:r>
            <a:r>
              <a:rPr lang="en-US" cap="none" dirty="0">
                <a:latin typeface="Calibri" panose="020F0502020204030204" pitchFamily="34" charset="0"/>
                <a:ea typeface="Calibri" panose="020F0502020204030204" pitchFamily="34" charset="0"/>
                <a:cs typeface="Arial" panose="020B0604020202020204" pitchFamily="34" charset="0"/>
              </a:rPr>
              <a:t>Tensorflow, Keras, Horovod and XGBoost</a:t>
            </a:r>
            <a:endParaRPr lang="en-US" cap="none" dirty="0">
              <a:latin typeface="+mn-lt"/>
              <a:cs typeface="Segoe UI Semilight" panose="020B0402040204020203" pitchFamily="34" charset="0"/>
            </a:endParaRPr>
          </a:p>
          <a:p>
            <a:pPr marL="285750" indent="-285750">
              <a:buFontTx/>
              <a:buChar char="-"/>
            </a:pPr>
            <a:r>
              <a:rPr lang="en-US" cap="none" dirty="0">
                <a:latin typeface="+mn-lt"/>
                <a:cs typeface="Segoe UI Semilight" panose="020B0402040204020203" pitchFamily="34" charset="0"/>
              </a:rPr>
              <a:t>Pre-configured HorovodEstimator for seamless integration of Horovod with the Spark DataFrames</a:t>
            </a:r>
          </a:p>
          <a:p>
            <a:pPr marL="285750" indent="-285750">
              <a:buFontTx/>
              <a:buChar char="-"/>
            </a:pPr>
            <a:r>
              <a:rPr lang="en-US" cap="none" dirty="0">
                <a:latin typeface="+mn-lt"/>
                <a:cs typeface="Segoe UI Semilight" panose="020B0402040204020203" pitchFamily="34" charset="0"/>
              </a:rPr>
              <a:t>Support for GPU enabled VMs for specialized compute for your deep learning needs</a:t>
            </a:r>
          </a:p>
          <a:p>
            <a:pPr marL="285750" indent="-285750">
              <a:buFontTx/>
              <a:buChar char="-"/>
            </a:pPr>
            <a:r>
              <a:rPr lang="en-US" cap="none" dirty="0">
                <a:latin typeface="+mn-lt"/>
                <a:cs typeface="Segoe UI Semilight" panose="020B0402040204020203" pitchFamily="34" charset="0"/>
              </a:rPr>
              <a:t>Multi-GPU trainings of deep neural networks using Horovod</a:t>
            </a:r>
          </a:p>
          <a:p>
            <a:pPr marL="285750" indent="-285750">
              <a:buFontTx/>
              <a:buChar char="-"/>
            </a:pPr>
            <a:r>
              <a:rPr lang="en-US" cap="none" dirty="0">
                <a:latin typeface="+mn-lt"/>
                <a:cs typeface="Segoe UI Semilight" panose="020B0402040204020203" pitchFamily="34" charset="0"/>
              </a:rPr>
              <a:t>Unlock complex machine learning and deep learning scenarios with a few lines of code</a:t>
            </a:r>
          </a:p>
        </p:txBody>
      </p:sp>
      <p:pic>
        <p:nvPicPr>
          <p:cNvPr id="148" name="Picture 147">
            <a:extLst>
              <a:ext uri="{FF2B5EF4-FFF2-40B4-BE49-F238E27FC236}">
                <a16:creationId xmlns:a16="http://schemas.microsoft.com/office/drawing/2014/main" id="{C5A92C2B-99E3-430B-9DF8-D276D46228D9}"/>
              </a:ext>
            </a:extLst>
          </p:cNvPr>
          <p:cNvPicPr/>
          <p:nvPr/>
        </p:nvPicPr>
        <p:blipFill>
          <a:blip r:embed="rId3"/>
          <a:stretch>
            <a:fillRect/>
          </a:stretch>
        </p:blipFill>
        <p:spPr>
          <a:xfrm>
            <a:off x="4900772" y="1623316"/>
            <a:ext cx="7021987" cy="3780412"/>
          </a:xfrm>
          <a:prstGeom prst="rect">
            <a:avLst/>
          </a:prstGeom>
        </p:spPr>
      </p:pic>
    </p:spTree>
    <p:extLst>
      <p:ext uri="{BB962C8B-B14F-4D97-AF65-F5344CB8AC3E}">
        <p14:creationId xmlns:p14="http://schemas.microsoft.com/office/powerpoint/2010/main" val="32238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94640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10446506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59646305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24740" y="1758701"/>
            <a:ext cx="8450889" cy="3137331"/>
            <a:chOff x="2374847" y="818443"/>
            <a:chExt cx="8450889" cy="3137331"/>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6" name="Rectangle 5"/>
            <p:cNvSpPr/>
            <p:nvPr/>
          </p:nvSpPr>
          <p:spPr>
            <a:xfrm>
              <a:off x="8572870" y="869316"/>
              <a:ext cx="1871899" cy="2655519"/>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Data Engineering in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Job-as-a-service model</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89135" y="818443"/>
              <a:ext cx="253660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Analytics</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5" name="Rectangle 54"/>
            <p:cNvSpPr/>
            <p:nvPr/>
          </p:nvSpPr>
          <p:spPr bwMode="auto">
            <a:xfrm>
              <a:off x="8475547"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as-a-service</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Databricks</a:t>
              </a:r>
              <a:endPar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261" y="3239626"/>
            <a:ext cx="594135" cy="594135"/>
          </a:xfrm>
          <a:prstGeom prst="rect">
            <a:avLst/>
          </a:prstGeom>
        </p:spPr>
      </p:pic>
      <p:grpSp>
        <p:nvGrpSpPr>
          <p:cNvPr id="35" name="Group 34">
            <a:extLst>
              <a:ext uri="{FF2B5EF4-FFF2-40B4-BE49-F238E27FC236}">
                <a16:creationId xmlns:a16="http://schemas.microsoft.com/office/drawing/2014/main" id="{DCD0CB27-7762-48ED-B17A-5D731C9E1F4B}"/>
              </a:ext>
            </a:extLst>
          </p:cNvPr>
          <p:cNvGrpSpPr/>
          <p:nvPr/>
        </p:nvGrpSpPr>
        <p:grpSpPr>
          <a:xfrm>
            <a:off x="8844475" y="2768636"/>
            <a:ext cx="725706" cy="737393"/>
            <a:chOff x="8428618" y="2891968"/>
            <a:chExt cx="780290" cy="780290"/>
          </a:xfrm>
        </p:grpSpPr>
        <p:sp>
          <p:nvSpPr>
            <p:cNvPr id="30" name="Rectangle: Rounded Corners 29">
              <a:extLst>
                <a:ext uri="{FF2B5EF4-FFF2-40B4-BE49-F238E27FC236}">
                  <a16:creationId xmlns:a16="http://schemas.microsoft.com/office/drawing/2014/main" id="{58DA2030-B520-44B0-9957-FBA4BAA708FE}"/>
                </a:ext>
              </a:extLst>
            </p:cNvPr>
            <p:cNvSpPr/>
            <p:nvPr/>
          </p:nvSpPr>
          <p:spPr bwMode="auto">
            <a:xfrm>
              <a:off x="8539085" y="2982852"/>
              <a:ext cx="567688" cy="588659"/>
            </a:xfrm>
            <a:prstGeom prst="roundRect">
              <a:avLst>
                <a:gd name="adj" fmla="val 6789"/>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33F94691-10A2-43A3-848F-12844A090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8618" y="2891968"/>
              <a:ext cx="780290" cy="780290"/>
            </a:xfrm>
            <a:prstGeom prst="rect">
              <a:avLst/>
            </a:prstGeom>
          </p:spPr>
        </p:pic>
      </p:grpSp>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9309" y="291420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13302043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dirty="0"/>
              <a:t>Azure Databricks Performance</a:t>
            </a:r>
          </a:p>
        </p:txBody>
      </p:sp>
    </p:spTree>
    <p:extLst>
      <p:ext uri="{BB962C8B-B14F-4D97-AF65-F5344CB8AC3E}">
        <p14:creationId xmlns:p14="http://schemas.microsoft.com/office/powerpoint/2010/main" val="641287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2DB6-87CC-48C1-A987-17DC6822C4C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Spark is fast</a:t>
            </a:r>
          </a:p>
        </p:txBody>
      </p:sp>
      <p:sp>
        <p:nvSpPr>
          <p:cNvPr id="4" name="Text Placeholder 3">
            <a:extLst>
              <a:ext uri="{FF2B5EF4-FFF2-40B4-BE49-F238E27FC236}">
                <a16:creationId xmlns:a16="http://schemas.microsoft.com/office/drawing/2014/main" id="{6FC8C363-0065-425E-8734-8E7A011CF57D}"/>
              </a:ext>
            </a:extLst>
          </p:cNvPr>
          <p:cNvSpPr>
            <a:spLocks noGrp="1"/>
          </p:cNvSpPr>
          <p:nvPr>
            <p:ph type="body" sz="quarter" idx="11"/>
          </p:nvPr>
        </p:nvSpPr>
        <p:spPr>
          <a:xfrm>
            <a:off x="267684" y="963482"/>
            <a:ext cx="11655078" cy="461665"/>
          </a:xfrm>
        </p:spPr>
        <p:txBody>
          <a:bodyPr/>
          <a:lstStyle/>
          <a:p>
            <a:pPr algn="ctr"/>
            <a:r>
              <a:rPr lang="en-US" sz="2000" dirty="0"/>
              <a:t>Benchmarks have shown Databricks to often have better performance than alternatives</a:t>
            </a:r>
          </a:p>
        </p:txBody>
      </p:sp>
      <p:pic>
        <p:nvPicPr>
          <p:cNvPr id="3" name="Picture 2">
            <a:extLst>
              <a:ext uri="{FF2B5EF4-FFF2-40B4-BE49-F238E27FC236}">
                <a16:creationId xmlns:a16="http://schemas.microsoft.com/office/drawing/2014/main" id="{C8FA0366-32CF-4EEE-8CDC-C5345295DE35}"/>
              </a:ext>
            </a:extLst>
          </p:cNvPr>
          <p:cNvPicPr>
            <a:picLocks noChangeAspect="1"/>
          </p:cNvPicPr>
          <p:nvPr/>
        </p:nvPicPr>
        <p:blipFill>
          <a:blip r:embed="rId3"/>
          <a:stretch>
            <a:fillRect/>
          </a:stretch>
        </p:blipFill>
        <p:spPr>
          <a:xfrm>
            <a:off x="1557918" y="2099117"/>
            <a:ext cx="9335370" cy="2620050"/>
          </a:xfrm>
          <a:prstGeom prst="rect">
            <a:avLst/>
          </a:prstGeom>
          <a:ln>
            <a:solidFill>
              <a:srgbClr val="FF6600"/>
            </a:solidFill>
          </a:ln>
        </p:spPr>
      </p:pic>
      <p:sp>
        <p:nvSpPr>
          <p:cNvPr id="7" name="Rectangle 6">
            <a:extLst>
              <a:ext uri="{FF2B5EF4-FFF2-40B4-BE49-F238E27FC236}">
                <a16:creationId xmlns:a16="http://schemas.microsoft.com/office/drawing/2014/main" id="{697F7BBD-65C3-4EB6-AEE5-D8FC6B267C55}"/>
              </a:ext>
            </a:extLst>
          </p:cNvPr>
          <p:cNvSpPr/>
          <p:nvPr/>
        </p:nvSpPr>
        <p:spPr>
          <a:xfrm>
            <a:off x="3071076" y="4969891"/>
            <a:ext cx="6915761" cy="307777"/>
          </a:xfrm>
          <a:prstGeom prst="rect">
            <a:avLst/>
          </a:prstGeom>
        </p:spPr>
        <p:txBody>
          <a:bodyPr wrap="square">
            <a:spAutoFit/>
          </a:bodyPr>
          <a:lstStyle/>
          <a:p>
            <a:pPr algn="ctr"/>
            <a:r>
              <a:rPr lang="en-US" sz="1400" b="1" cap="all" dirty="0">
                <a:solidFill>
                  <a:srgbClr val="F1582C"/>
                </a:solidFill>
                <a:latin typeface="Segoe UI" panose="020B0502040204020203" pitchFamily="34" charset="0"/>
                <a:cs typeface="Segoe UI" panose="020B0502040204020203" pitchFamily="34" charset="0"/>
              </a:rPr>
              <a:t>SOURCE: </a:t>
            </a:r>
            <a:r>
              <a:rPr lang="en-US" sz="1400" u="sng" dirty="0">
                <a:solidFill>
                  <a:srgbClr val="333333"/>
                </a:solidFill>
                <a:latin typeface="Segoe UI" panose="020B0502040204020203" pitchFamily="34" charset="0"/>
                <a:cs typeface="Segoe UI" panose="020B0502040204020203" pitchFamily="34" charset="0"/>
                <a:hlinkClick r:id="rId4"/>
              </a:rPr>
              <a:t>Benchmarking Big Data SQL Platforms in the Cloud</a:t>
            </a:r>
            <a:endParaRPr lang="en-US" sz="1400" b="0" i="0" dirty="0">
              <a:solidFill>
                <a:srgbClr val="333333"/>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08503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40" y="155495"/>
            <a:ext cx="11655840"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What makes Spark fast?( 1of 2)</a:t>
            </a:r>
          </a:p>
        </p:txBody>
      </p:sp>
      <p:sp>
        <p:nvSpPr>
          <p:cNvPr id="4" name="TextBox 3"/>
          <p:cNvSpPr txBox="1"/>
          <p:nvPr/>
        </p:nvSpPr>
        <p:spPr>
          <a:xfrm>
            <a:off x="145019" y="1236899"/>
            <a:ext cx="11226071" cy="2108269"/>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600" dirty="0">
                <a:latin typeface="Segoe UI Semibold" panose="020B0702040204020203" pitchFamily="34" charset="0"/>
                <a:cs typeface="Segoe UI Semibold" panose="020B0702040204020203" pitchFamily="34" charset="0"/>
              </a:rPr>
              <a:t>In-memory cluster computing: </a:t>
            </a:r>
            <a:r>
              <a:rPr lang="en-US" sz="1600" dirty="0">
                <a:latin typeface="Segoe UI" panose="020B0502040204020203" pitchFamily="34" charset="0"/>
              </a:rPr>
              <a:t>Spark provides primitives for </a:t>
            </a:r>
            <a:r>
              <a:rPr lang="en-US" sz="1600" i="1" dirty="0">
                <a:latin typeface="Segoe UI" panose="020B0502040204020203" pitchFamily="34" charset="0"/>
              </a:rPr>
              <a:t>in-memory</a:t>
            </a:r>
            <a:r>
              <a:rPr lang="en-US" sz="1600" dirty="0">
                <a:latin typeface="Segoe UI" panose="020B0502040204020203" pitchFamily="34" charset="0"/>
              </a:rPr>
              <a:t> cluster computing. A Spark job can </a:t>
            </a:r>
            <a:r>
              <a:rPr lang="en-US" sz="1600" i="1" dirty="0">
                <a:latin typeface="Segoe UI" panose="020B0502040204020203" pitchFamily="34" charset="0"/>
              </a:rPr>
              <a:t>load and cache </a:t>
            </a:r>
            <a:r>
              <a:rPr lang="en-US" sz="1600" dirty="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600" dirty="0">
                <a:latin typeface="Segoe UI Semibold" panose="020B0702040204020203" pitchFamily="34" charset="0"/>
                <a:cs typeface="Segoe UI Semibold" panose="020B0702040204020203" pitchFamily="34" charset="0"/>
              </a:rPr>
              <a:t>Scala Integration: </a:t>
            </a:r>
            <a:r>
              <a:rPr lang="en-US" sz="1600" dirty="0">
                <a:latin typeface="Segoe UI" panose="020B0502040204020203" pitchFamily="34" charset="0"/>
              </a:rPr>
              <a:t>Spark integrates into the </a:t>
            </a:r>
            <a:r>
              <a:rPr lang="en-US" sz="1600" dirty="0">
                <a:latin typeface="Segoe UI" panose="020B0502040204020203" pitchFamily="34" charset="0"/>
                <a:hlinkClick r:id="rId4"/>
              </a:rPr>
              <a:t>Scala</a:t>
            </a:r>
            <a:r>
              <a:rPr lang="en-US" sz="1600" dirty="0">
                <a:latin typeface="Segoe UI" panose="020B0502040204020203" pitchFamily="34" charset="0"/>
              </a:rPr>
              <a:t>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600" dirty="0">
                <a:latin typeface="Segoe UI Semibold" panose="020B0702040204020203" pitchFamily="34" charset="0"/>
                <a:cs typeface="Segoe UI Semibold" panose="020B0702040204020203" pitchFamily="34" charset="0"/>
              </a:rPr>
              <a:t>Faster Data-sharing: </a:t>
            </a:r>
            <a:r>
              <a:rPr lang="en-US" sz="1600" dirty="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dirty="0">
                  <a:solidFill>
                    <a:srgbClr val="353535">
                      <a:lumMod val="75000"/>
                      <a:lumOff val="25000"/>
                    </a:srgbClr>
                  </a:solidFill>
                  <a:latin typeface="Segoe UI" panose="020B0502040204020203" pitchFamily="34" charset="0"/>
                  <a:cs typeface="Segoe UI" panose="020B0502040204020203" pitchFamily="34" charset="0"/>
                </a:rPr>
                <a:t>Read from</a:t>
              </a:r>
              <a:br>
                <a:rPr lang="en-US" sz="1000" dirty="0">
                  <a:solidFill>
                    <a:srgbClr val="353535">
                      <a:lumMod val="75000"/>
                      <a:lumOff val="25000"/>
                    </a:srgbClr>
                  </a:solidFill>
                  <a:latin typeface="Segoe UI" panose="020B0502040204020203" pitchFamily="34" charset="0"/>
                  <a:cs typeface="Segoe UI" panose="020B0502040204020203" pitchFamily="34" charset="0"/>
                </a:rPr>
              </a:br>
              <a:r>
                <a:rPr lang="en-US" sz="1000" dirty="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dirty="0">
                  <a:solidFill>
                    <a:srgbClr val="353535">
                      <a:lumMod val="75000"/>
                      <a:lumOff val="25000"/>
                    </a:srgbClr>
                  </a:solidFill>
                  <a:latin typeface="Segoe UI" panose="020B0502040204020203" pitchFamily="34" charset="0"/>
                  <a:cs typeface="Segoe UI" panose="020B0502040204020203" pitchFamily="34" charset="0"/>
                </a:rPr>
                <a:t>Write to</a:t>
              </a:r>
              <a:br>
                <a:rPr lang="en-US" sz="1000" dirty="0">
                  <a:solidFill>
                    <a:srgbClr val="353535">
                      <a:lumMod val="75000"/>
                      <a:lumOff val="25000"/>
                    </a:srgbClr>
                  </a:solidFill>
                  <a:latin typeface="Segoe UI" panose="020B0502040204020203" pitchFamily="34" charset="0"/>
                  <a:cs typeface="Segoe UI" panose="020B0502040204020203" pitchFamily="34" charset="0"/>
                </a:rPr>
              </a:br>
              <a:r>
                <a:rPr lang="en-US" sz="1000" dirty="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dirty="0">
                  <a:solidFill>
                    <a:srgbClr val="353535">
                      <a:lumMod val="75000"/>
                      <a:lumOff val="25000"/>
                    </a:srgbClr>
                  </a:solidFill>
                  <a:latin typeface="Segoe UI" panose="020B0502040204020203" pitchFamily="34" charset="0"/>
                  <a:cs typeface="Segoe UI" panose="020B0502040204020203" pitchFamily="34" charset="0"/>
                </a:rPr>
                <a:t>Read from</a:t>
              </a:r>
              <a:br>
                <a:rPr lang="en-US" sz="1000" dirty="0">
                  <a:solidFill>
                    <a:srgbClr val="353535">
                      <a:lumMod val="75000"/>
                      <a:lumOff val="25000"/>
                    </a:srgbClr>
                  </a:solidFill>
                  <a:latin typeface="Segoe UI" panose="020B0502040204020203" pitchFamily="34" charset="0"/>
                  <a:cs typeface="Segoe UI" panose="020B0502040204020203" pitchFamily="34" charset="0"/>
                </a:rPr>
              </a:br>
              <a:r>
                <a:rPr lang="en-US" sz="1000" dirty="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dirty="0">
                  <a:solidFill>
                    <a:srgbClr val="353535">
                      <a:lumMod val="75000"/>
                      <a:lumOff val="25000"/>
                    </a:srgbClr>
                  </a:solidFill>
                  <a:latin typeface="Segoe UI" panose="020B0502040204020203" pitchFamily="34" charset="0"/>
                  <a:cs typeface="Segoe UI" panose="020B0502040204020203" pitchFamily="34" charset="0"/>
                </a:rPr>
                <a:t>Write to </a:t>
              </a:r>
              <a:br>
                <a:rPr lang="en-US" sz="1000" dirty="0">
                  <a:solidFill>
                    <a:srgbClr val="353535">
                      <a:lumMod val="75000"/>
                      <a:lumOff val="25000"/>
                    </a:srgbClr>
                  </a:solidFill>
                  <a:latin typeface="Segoe UI" panose="020B0502040204020203" pitchFamily="34" charset="0"/>
                  <a:cs typeface="Segoe UI" panose="020B0502040204020203" pitchFamily="34" charset="0"/>
                </a:rPr>
              </a:br>
              <a:r>
                <a:rPr lang="en-US" sz="1000" dirty="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dirty="0">
                  <a:solidFill>
                    <a:srgbClr val="353535">
                      <a:lumMod val="75000"/>
                      <a:lumOff val="25000"/>
                    </a:srgbClr>
                  </a:solidFill>
                  <a:latin typeface="Segoe UI" panose="020B0502040204020203" pitchFamily="34" charset="0"/>
                  <a:cs typeface="Segoe UI" panose="020B0502040204020203" pitchFamily="34" charset="0"/>
                </a:rPr>
                <a:t>Read from</a:t>
              </a:r>
              <a:br>
                <a:rPr lang="en-US" sz="1000" dirty="0">
                  <a:solidFill>
                    <a:srgbClr val="353535">
                      <a:lumMod val="75000"/>
                      <a:lumOff val="25000"/>
                    </a:srgbClr>
                  </a:solidFill>
                  <a:latin typeface="Segoe UI" panose="020B0502040204020203" pitchFamily="34" charset="0"/>
                  <a:cs typeface="Segoe UI" panose="020B0502040204020203" pitchFamily="34" charset="0"/>
                </a:rPr>
              </a:br>
              <a:r>
                <a:rPr lang="en-US" sz="1000" dirty="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dirty="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dirty="0">
                  <a:solidFill>
                    <a:srgbClr val="353535"/>
                  </a:solidFill>
                  <a:latin typeface="Segoe UI" panose="020B0502040204020203" pitchFamily="34" charset="0"/>
                </a:rPr>
                <a:t>Step</a:t>
              </a:r>
              <a:r>
                <a:rPr lang="en-US" sz="1000" dirty="0">
                  <a:solidFill>
                    <a:srgbClr val="FFFFFF"/>
                  </a:solidFill>
                  <a:latin typeface="Segoe UI" panose="020B0502040204020203" pitchFamily="34" charset="0"/>
                </a:rPr>
                <a:t> </a:t>
              </a:r>
              <a:r>
                <a:rPr lang="en-US" sz="1000" dirty="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dirty="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dirty="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dirty="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dirty="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dirty="0">
                  <a:solidFill>
                    <a:srgbClr val="353535">
                      <a:lumMod val="75000"/>
                      <a:lumOff val="25000"/>
                    </a:srgbClr>
                  </a:solidFill>
                  <a:latin typeface="Segoe UI" panose="020B0502040204020203" pitchFamily="34" charset="0"/>
                </a:rPr>
                <a:t>In Spark</a:t>
              </a:r>
            </a:p>
          </p:txBody>
        </p:sp>
      </p:grpSp>
    </p:spTree>
    <p:extLst>
      <p:ext uri="{BB962C8B-B14F-4D97-AF65-F5344CB8AC3E}">
        <p14:creationId xmlns:p14="http://schemas.microsoft.com/office/powerpoint/2010/main" val="9612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Apache Spark</a:t>
            </a:r>
            <a:endParaRPr lang="en-US" sz="4000" dirty="0"/>
          </a:p>
        </p:txBody>
      </p:sp>
    </p:spTree>
    <p:extLst>
      <p:ext uri="{BB962C8B-B14F-4D97-AF65-F5344CB8AC3E}">
        <p14:creationId xmlns:p14="http://schemas.microsoft.com/office/powerpoint/2010/main" val="29374102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E52A-DC59-4137-8F5C-934B74A0882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What MAKEs Spark FAST? (2 of 2)</a:t>
            </a:r>
          </a:p>
        </p:txBody>
      </p:sp>
      <p:sp>
        <p:nvSpPr>
          <p:cNvPr id="3" name="Text Placeholder 2">
            <a:extLst>
              <a:ext uri="{FF2B5EF4-FFF2-40B4-BE49-F238E27FC236}">
                <a16:creationId xmlns:a16="http://schemas.microsoft.com/office/drawing/2014/main" id="{910B075A-4025-4ACF-A5B7-2F9D43005E56}"/>
              </a:ext>
            </a:extLst>
          </p:cNvPr>
          <p:cNvSpPr>
            <a:spLocks noGrp="1"/>
          </p:cNvSpPr>
          <p:nvPr>
            <p:ph type="body" sz="quarter" idx="11"/>
          </p:nvPr>
        </p:nvSpPr>
        <p:spPr>
          <a:xfrm>
            <a:off x="267684" y="963482"/>
            <a:ext cx="11655078" cy="461665"/>
          </a:xfrm>
        </p:spPr>
        <p:txBody>
          <a:bodyPr/>
          <a:lstStyle/>
          <a:p>
            <a:pPr algn="ctr"/>
            <a:r>
              <a:rPr lang="en-US" sz="2000" dirty="0"/>
              <a:t>Databricks IO Cache automatically  caches ‘remote’ data on ‘local nodes’ to accelerate data reads </a:t>
            </a:r>
          </a:p>
        </p:txBody>
      </p:sp>
      <p:sp>
        <p:nvSpPr>
          <p:cNvPr id="4" name="Text Placeholder 7">
            <a:extLst>
              <a:ext uri="{FF2B5EF4-FFF2-40B4-BE49-F238E27FC236}">
                <a16:creationId xmlns:a16="http://schemas.microsoft.com/office/drawing/2014/main" id="{41ACF391-1459-4D95-8305-FD8352179B89}"/>
              </a:ext>
            </a:extLst>
          </p:cNvPr>
          <p:cNvSpPr txBox="1">
            <a:spLocks/>
          </p:cNvSpPr>
          <p:nvPr/>
        </p:nvSpPr>
        <p:spPr>
          <a:xfrm>
            <a:off x="516780" y="1798527"/>
            <a:ext cx="5411580" cy="398515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47680" lvl="1" indent="-439364" defTabSz="895769" fontAlgn="base">
              <a:spcBef>
                <a:spcPts val="576"/>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A copy of the remote file is created in the node’s local storage</a:t>
            </a:r>
          </a:p>
          <a:p>
            <a:pPr marL="822960" lvl="2" indent="-182880" defTabSz="895769" fontAlgn="base">
              <a:spcBef>
                <a:spcPts val="0"/>
              </a:spcBef>
              <a:spcAft>
                <a:spcPts val="600"/>
              </a:spcAft>
              <a:buClr>
                <a:schemeClr val="accent1"/>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Local data is stored in a fast intermediate format</a:t>
            </a:r>
          </a:p>
          <a:p>
            <a:pPr marL="822960" lvl="2" indent="-182880" defTabSz="895769" fontAlgn="base">
              <a:spcBef>
                <a:spcPts val="0"/>
              </a:spcBef>
              <a:spcAft>
                <a:spcPts val="600"/>
              </a:spcAft>
              <a:buClr>
                <a:schemeClr val="accent1"/>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Currently </a:t>
            </a:r>
            <a:r>
              <a:rPr lang="en-US" sz="1200" i="1"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Parquet</a:t>
            </a:r>
            <a:r>
              <a:rPr lang="en-US" sz="12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 file format is supported</a:t>
            </a:r>
          </a:p>
          <a:p>
            <a:pPr marL="547680" lvl="1" indent="-439364" defTabSz="895769" fontAlgn="base">
              <a:spcBef>
                <a:spcPts val="576"/>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Remote data is cached automatically</a:t>
            </a:r>
          </a:p>
          <a:p>
            <a:pPr marL="547680" lvl="1" indent="-439364" defTabSz="895769" fontAlgn="base">
              <a:spcBef>
                <a:spcPts val="576"/>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Supports </a:t>
            </a:r>
            <a:r>
              <a:rPr lang="en-US" sz="1600" i="1"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DBFS, HDFS, Azure Blob Storage and Azure Data Lake store</a:t>
            </a:r>
          </a:p>
          <a:p>
            <a:pPr marL="547680" lvl="1" indent="-439364" defTabSz="895769" fontAlgn="base">
              <a:spcBef>
                <a:spcPts val="576"/>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DBIO Cache lets you”</a:t>
            </a:r>
          </a:p>
          <a:p>
            <a:pPr marL="822960" lvl="2" indent="-182880" defTabSz="895769" fontAlgn="base">
              <a:spcBef>
                <a:spcPts val="0"/>
              </a:spcBef>
              <a:spcAft>
                <a:spcPts val="600"/>
              </a:spcAft>
              <a:buClr>
                <a:schemeClr val="accent1"/>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Enable or disable caching at anytime</a:t>
            </a:r>
          </a:p>
          <a:p>
            <a:pPr marL="822960" lvl="2" indent="-182880" defTabSz="895769" fontAlgn="base">
              <a:spcBef>
                <a:spcPts val="0"/>
              </a:spcBef>
              <a:spcAft>
                <a:spcPts val="600"/>
              </a:spcAft>
              <a:buClr>
                <a:schemeClr val="accent1"/>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Cache only a select subset of the data </a:t>
            </a:r>
          </a:p>
          <a:p>
            <a:pPr marL="547680" lvl="1" indent="-439364" defTabSz="895769" fontAlgn="base">
              <a:spcBef>
                <a:spcPts val="576"/>
              </a:spcBef>
              <a:spcAft>
                <a:spcPts val="588"/>
              </a:spcAft>
              <a:buClr>
                <a:schemeClr val="accent1"/>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DBIO Cache has to be configured during cluster creation. The ‘</a:t>
            </a:r>
            <a:r>
              <a:rPr lang="en-US" sz="1600" i="1"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max disk space per node reserved for cached data</a:t>
            </a:r>
            <a:r>
              <a:rPr lang="en-US" sz="1600" dirty="0">
                <a:ln>
                  <a:solidFill>
                    <a:srgbClr val="FFFFFF">
                      <a:alpha val="0"/>
                    </a:srgbClr>
                  </a:solidFill>
                </a:ln>
                <a:gradFill>
                  <a:gsLst>
                    <a:gs pos="85321">
                      <a:srgbClr val="505050"/>
                    </a:gs>
                    <a:gs pos="57000">
                      <a:srgbClr val="505050"/>
                    </a:gs>
                  </a:gsLst>
                </a:gradFill>
                <a:latin typeface="Segoe UI Semilight" panose="020B0402040204020203" pitchFamily="34" charset="0"/>
                <a:cs typeface="Segoe UI Semilight" panose="020B0402040204020203" pitchFamily="34" charset="0"/>
              </a:rPr>
              <a:t>’ must be specified during cluster creation</a:t>
            </a:r>
          </a:p>
        </p:txBody>
      </p:sp>
      <p:pic>
        <p:nvPicPr>
          <p:cNvPr id="5" name="Picture 2" descr="../_images/DBIO-SparkUI.png">
            <a:extLst>
              <a:ext uri="{FF2B5EF4-FFF2-40B4-BE49-F238E27FC236}">
                <a16:creationId xmlns:a16="http://schemas.microsoft.com/office/drawing/2014/main" id="{19F945FA-A68E-457D-BBBA-9CB198F11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193" y="2846461"/>
            <a:ext cx="5252647" cy="1742631"/>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32EC6F-4E78-4BD2-A6B2-31E287FC7639}"/>
              </a:ext>
            </a:extLst>
          </p:cNvPr>
          <p:cNvSpPr/>
          <p:nvPr/>
        </p:nvSpPr>
        <p:spPr>
          <a:xfrm>
            <a:off x="6403192" y="2513747"/>
            <a:ext cx="5252647" cy="307777"/>
          </a:xfrm>
          <a:prstGeom prst="rect">
            <a:avLst/>
          </a:prstGeom>
          <a:solidFill>
            <a:srgbClr val="0070C0"/>
          </a:solidFill>
        </p:spPr>
        <p:txBody>
          <a:bodyPr wrap="square">
            <a:spAutoFit/>
          </a:bodyPr>
          <a:lstStyle/>
          <a:p>
            <a:pPr marL="91440" lvl="3" algn="ctr" defTabSz="895769" fontAlgn="base">
              <a:spcBef>
                <a:spcPts val="600"/>
              </a:spcBef>
              <a:spcAft>
                <a:spcPts val="600"/>
              </a:spcAft>
              <a:buClr>
                <a:srgbClr val="68217A">
                  <a:lumMod val="50000"/>
                </a:srgbClr>
              </a:buClr>
              <a:tabLst>
                <a:tab pos="632806" algn="l"/>
              </a:tabLst>
            </a:pPr>
            <a:r>
              <a:rPr lang="en-US" sz="1400" dirty="0">
                <a:ln>
                  <a:solidFill>
                    <a:srgbClr val="FFFFFF">
                      <a:alpha val="0"/>
                    </a:srgbClr>
                  </a:solidFill>
                </a:ln>
                <a:solidFill>
                  <a:schemeClr val="bg1"/>
                </a:solidFill>
                <a:cs typeface="Segoe UI Semilight" panose="020B0402040204020203" pitchFamily="34" charset="0"/>
              </a:rPr>
              <a:t>You can Monitor the state of the DBIO cache in the Portal</a:t>
            </a:r>
          </a:p>
        </p:txBody>
      </p:sp>
    </p:spTree>
    <p:extLst>
      <p:ext uri="{BB962C8B-B14F-4D97-AF65-F5344CB8AC3E}">
        <p14:creationId xmlns:p14="http://schemas.microsoft.com/office/powerpoint/2010/main" val="4821544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15602-3DAA-4949-9A68-87BD75D0CED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RDDs and DBIO cache - Differences</a:t>
            </a:r>
          </a:p>
        </p:txBody>
      </p:sp>
      <p:sp>
        <p:nvSpPr>
          <p:cNvPr id="4" name="Text Placeholder 3">
            <a:extLst>
              <a:ext uri="{FF2B5EF4-FFF2-40B4-BE49-F238E27FC236}">
                <a16:creationId xmlns:a16="http://schemas.microsoft.com/office/drawing/2014/main" id="{C589CB09-DF5A-49CE-812F-BD905461C5BD}"/>
              </a:ext>
            </a:extLst>
          </p:cNvPr>
          <p:cNvSpPr>
            <a:spLocks noGrp="1"/>
          </p:cNvSpPr>
          <p:nvPr>
            <p:ph type="body" sz="quarter" idx="11"/>
          </p:nvPr>
        </p:nvSpPr>
        <p:spPr>
          <a:xfrm>
            <a:off x="267684" y="971574"/>
            <a:ext cx="11655078" cy="461665"/>
          </a:xfrm>
        </p:spPr>
        <p:txBody>
          <a:bodyPr vert="horz" wrap="square" lIns="146304" tIns="91440" rIns="146304" bIns="91440" rtlCol="0">
            <a:spAutoFit/>
          </a:bodyPr>
          <a:lstStyle/>
          <a:p>
            <a:pPr algn="ctr"/>
            <a:r>
              <a:rPr lang="en-US" sz="2000" dirty="0"/>
              <a:t>DBIO cache and RDDs are both caches that can be used together</a:t>
            </a:r>
          </a:p>
        </p:txBody>
      </p:sp>
      <p:graphicFrame>
        <p:nvGraphicFramePr>
          <p:cNvPr id="5" name="Table 4">
            <a:extLst>
              <a:ext uri="{FF2B5EF4-FFF2-40B4-BE49-F238E27FC236}">
                <a16:creationId xmlns:a16="http://schemas.microsoft.com/office/drawing/2014/main" id="{E6515C8D-E4DB-4419-80B7-01A4C63063E4}"/>
              </a:ext>
            </a:extLst>
          </p:cNvPr>
          <p:cNvGraphicFramePr>
            <a:graphicFrameLocks noGrp="1"/>
          </p:cNvGraphicFramePr>
          <p:nvPr>
            <p:extLst/>
          </p:nvPr>
        </p:nvGraphicFramePr>
        <p:xfrm>
          <a:off x="572494" y="1490914"/>
          <a:ext cx="11139777" cy="5000090"/>
        </p:xfrm>
        <a:graphic>
          <a:graphicData uri="http://schemas.openxmlformats.org/drawingml/2006/table">
            <a:tbl>
              <a:tblPr firstRow="1" bandRow="1">
                <a:tableStyleId>{5C22544A-7EE6-4342-B048-85BDC9FD1C3A}</a:tableStyleId>
              </a:tblPr>
              <a:tblGrid>
                <a:gridCol w="2244200">
                  <a:extLst>
                    <a:ext uri="{9D8B030D-6E8A-4147-A177-3AD203B41FA5}">
                      <a16:colId xmlns:a16="http://schemas.microsoft.com/office/drawing/2014/main" val="317701655"/>
                    </a:ext>
                  </a:extLst>
                </a:gridCol>
                <a:gridCol w="8895577">
                  <a:extLst>
                    <a:ext uri="{9D8B030D-6E8A-4147-A177-3AD203B41FA5}">
                      <a16:colId xmlns:a16="http://schemas.microsoft.com/office/drawing/2014/main" val="2161418731"/>
                    </a:ext>
                  </a:extLst>
                </a:gridCol>
              </a:tblGrid>
              <a:tr h="497743">
                <a:tc>
                  <a:txBody>
                    <a:bodyPr/>
                    <a:lstStyle/>
                    <a:p>
                      <a:pPr algn="ctr"/>
                      <a:r>
                        <a:rPr lang="en-US" sz="1600" dirty="0">
                          <a:latin typeface="Segoe UI Semibold" panose="020B0702040204020203" pitchFamily="34" charset="0"/>
                          <a:cs typeface="Segoe UI Semibold" panose="020B0702040204020203" pitchFamily="34" charset="0"/>
                        </a:rPr>
                        <a:t>Capability</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600" dirty="0">
                          <a:latin typeface="Segoe UI Semibold" panose="020B0702040204020203" pitchFamily="34" charset="0"/>
                          <a:cs typeface="Segoe UI Semibold" panose="020B0702040204020203" pitchFamily="34" charset="0"/>
                        </a:rPr>
                        <a:t>Comment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026940713"/>
                  </a:ext>
                </a:extLst>
              </a:tr>
              <a:tr h="777297">
                <a:tc>
                  <a:txBody>
                    <a:bodyPr/>
                    <a:lstStyle/>
                    <a:p>
                      <a:r>
                        <a:rPr lang="en-US" sz="1400" dirty="0">
                          <a:solidFill>
                            <a:schemeClr val="accent5">
                              <a:lumMod val="75000"/>
                            </a:schemeClr>
                          </a:solidFill>
                          <a:latin typeface="+mn-lt"/>
                          <a:cs typeface="Segoe UI" panose="020B0502040204020203" pitchFamily="34" charset="0"/>
                        </a:rPr>
                        <a:t>Availability</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RDD is part of Apache Spark</a:t>
                      </a:r>
                    </a:p>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Databricks IO cache is available only to Databricks customers.</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91724948"/>
                  </a:ext>
                </a:extLst>
              </a:tr>
              <a:tr h="1104580">
                <a:tc>
                  <a:txBody>
                    <a:bodyPr/>
                    <a:lstStyle/>
                    <a:p>
                      <a:r>
                        <a:rPr lang="en-US" sz="1400" dirty="0">
                          <a:solidFill>
                            <a:schemeClr val="accent5">
                              <a:lumMod val="75000"/>
                            </a:schemeClr>
                          </a:solidFill>
                          <a:latin typeface="+mn-lt"/>
                          <a:cs typeface="Segoe UI" panose="020B0502040204020203" pitchFamily="34" charset="0"/>
                        </a:rPr>
                        <a:t>Type of data stored</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solidFill>
                      <a:schemeClr val="bg1"/>
                    </a:solidFill>
                  </a:tcPr>
                </a:tc>
                <a:tc>
                  <a:txBody>
                    <a:bodyPr/>
                    <a:lstStyle/>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The RDD cache can be used to store the result of any subquery.</a:t>
                      </a:r>
                    </a:p>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The DBIO cache is designed to speed-up scans by creating local copies of remote data. It can improve the performance of a wide range of queries, but cannot be used to store results of arbitrary subqueries.</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19687765"/>
                  </a:ext>
                </a:extLst>
              </a:tr>
              <a:tr h="1104580">
                <a:tc>
                  <a:txBody>
                    <a:bodyPr/>
                    <a:lstStyle/>
                    <a:p>
                      <a:r>
                        <a:rPr lang="en-US" sz="1400" dirty="0">
                          <a:solidFill>
                            <a:schemeClr val="accent5">
                              <a:lumMod val="75000"/>
                            </a:schemeClr>
                          </a:solidFill>
                          <a:latin typeface="+mn-lt"/>
                          <a:cs typeface="Segoe UI" panose="020B0502040204020203" pitchFamily="34" charset="0"/>
                        </a:rPr>
                        <a:t>Performance</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solidFill>
                      <a:schemeClr val="accent1">
                        <a:lumMod val="20000"/>
                        <a:lumOff val="80000"/>
                      </a:schemeClr>
                    </a:solidFill>
                  </a:tcPr>
                </a:tc>
                <a:tc>
                  <a:txBody>
                    <a:bodyPr/>
                    <a:lstStyle/>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The data stored in the DBIO cache can be read and operated on faster than the data in the RDD cache. This is because the DBIO cache uses efficient decompression algorithms, and outputs data in the optimal format for further processing using whole-stage code generation.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134489337"/>
                  </a:ext>
                </a:extLst>
              </a:tr>
              <a:tr h="1018147">
                <a:tc>
                  <a:txBody>
                    <a:bodyPr/>
                    <a:lstStyle/>
                    <a:p>
                      <a:r>
                        <a:rPr lang="en-US" sz="1400" dirty="0">
                          <a:solidFill>
                            <a:schemeClr val="accent5">
                              <a:lumMod val="75000"/>
                            </a:schemeClr>
                          </a:solidFill>
                          <a:latin typeface="+mn-lt"/>
                          <a:cs typeface="Segoe UI" panose="020B0502040204020203" pitchFamily="34" charset="0"/>
                        </a:rPr>
                        <a:t>Automatic vs manual control</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solidFill>
                      <a:schemeClr val="bg1"/>
                    </a:solidFill>
                  </a:tcPr>
                </a:tc>
                <a:tc>
                  <a:txBody>
                    <a:bodyPr/>
                    <a:lstStyle/>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When using the RDD cache it is necessary to manually choose tables or queries to be cached.</a:t>
                      </a:r>
                    </a:p>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When using the DBIO cache the data is added to the cache automatically whenever it has to be fetched from a remote source. This process is fully transparent and does not require any action from the user. </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932207986"/>
                  </a:ext>
                </a:extLst>
              </a:tr>
              <a:tr h="497743">
                <a:tc>
                  <a:txBody>
                    <a:bodyPr/>
                    <a:lstStyle/>
                    <a:p>
                      <a:r>
                        <a:rPr lang="en-US" sz="1400" dirty="0">
                          <a:solidFill>
                            <a:schemeClr val="accent5">
                              <a:lumMod val="75000"/>
                            </a:schemeClr>
                          </a:solidFill>
                          <a:latin typeface="+mn-lt"/>
                          <a:cs typeface="Segoe UI" panose="020B0502040204020203" pitchFamily="34" charset="0"/>
                        </a:rPr>
                        <a:t>Disk vs memory-based</a:t>
                      </a:r>
                    </a:p>
                  </a:txBody>
                  <a:tcPr anchor="ctr">
                    <a:lnL w="12700" cap="flat" cmpd="sng" algn="ctr">
                      <a:solidFill>
                        <a:schemeClr val="tx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285750" indent="-285750">
                        <a:buFont typeface="Arial" panose="020B0604020202020204" pitchFamily="34" charset="0"/>
                        <a:buChar char="•"/>
                      </a:pPr>
                      <a:r>
                        <a:rPr lang="en-US" sz="1400" dirty="0">
                          <a:solidFill>
                            <a:schemeClr val="accent5">
                              <a:lumMod val="75000"/>
                            </a:schemeClr>
                          </a:solidFill>
                          <a:latin typeface="+mn-lt"/>
                          <a:cs typeface="Segoe UI" panose="020B0502040204020203" pitchFamily="34" charset="0"/>
                        </a:rPr>
                        <a:t>Unlike the RDD cache, the DBIO cache is stored entirely on the local disk.</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7895492"/>
                  </a:ext>
                </a:extLst>
              </a:tr>
            </a:tbl>
          </a:graphicData>
        </a:graphic>
      </p:graphicFrame>
    </p:spTree>
    <p:extLst>
      <p:ext uri="{BB962C8B-B14F-4D97-AF65-F5344CB8AC3E}">
        <p14:creationId xmlns:p14="http://schemas.microsoft.com/office/powerpoint/2010/main" val="394853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a:t>Use Cases</a:t>
            </a:r>
            <a:endParaRPr lang="en-US" dirty="0"/>
          </a:p>
        </p:txBody>
      </p:sp>
    </p:spTree>
    <p:extLst>
      <p:ext uri="{BB962C8B-B14F-4D97-AF65-F5344CB8AC3E}">
        <p14:creationId xmlns:p14="http://schemas.microsoft.com/office/powerpoint/2010/main" val="12299050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14915669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dirty="0"/>
              <a:t>How To Get Started?</a:t>
            </a:r>
          </a:p>
        </p:txBody>
      </p:sp>
    </p:spTree>
    <p:extLst>
      <p:ext uri="{BB962C8B-B14F-4D97-AF65-F5344CB8AC3E}">
        <p14:creationId xmlns:p14="http://schemas.microsoft.com/office/powerpoint/2010/main" val="4027047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267B9-90DE-442D-9A67-7ECCDB1897B7}"/>
              </a:ext>
            </a:extLst>
          </p:cNvPr>
          <p:cNvSpPr/>
          <p:nvPr/>
        </p:nvSpPr>
        <p:spPr bwMode="auto">
          <a:xfrm>
            <a:off x="1478756" y="3067557"/>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Engage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experts for a workshop to help identify high impact scenarios</a:t>
            </a:r>
          </a:p>
        </p:txBody>
      </p:sp>
      <p:sp>
        <p:nvSpPr>
          <p:cNvPr id="19" name="Oval 18">
            <a:extLst>
              <a:ext uri="{FF2B5EF4-FFF2-40B4-BE49-F238E27FC236}">
                <a16:creationId xmlns:a16="http://schemas.microsoft.com/office/drawing/2014/main" id="{F8FEE0C3-C357-4902-B4AB-438951B0C4F4}"/>
              </a:ext>
            </a:extLst>
          </p:cNvPr>
          <p:cNvSpPr/>
          <p:nvPr/>
        </p:nvSpPr>
        <p:spPr bwMode="auto">
          <a:xfrm>
            <a:off x="346452" y="2945032"/>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5">
            <a:extLst>
              <a:ext uri="{FF2B5EF4-FFF2-40B4-BE49-F238E27FC236}">
                <a16:creationId xmlns:a16="http://schemas.microsoft.com/office/drawing/2014/main" id="{FCE9203A-DCE4-457C-BE5A-8BFEE598E1DE}"/>
              </a:ext>
            </a:extLst>
          </p:cNvPr>
          <p:cNvSpPr>
            <a:spLocks noEditPoints="1"/>
          </p:cNvSpPr>
          <p:nvPr/>
        </p:nvSpPr>
        <p:spPr bwMode="auto">
          <a:xfrm>
            <a:off x="587374" y="3217620"/>
            <a:ext cx="409538" cy="3462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1" name="Oval 20">
            <a:extLst>
              <a:ext uri="{FF2B5EF4-FFF2-40B4-BE49-F238E27FC236}">
                <a16:creationId xmlns:a16="http://schemas.microsoft.com/office/drawing/2014/main" id="{0BE3DDDC-A195-4AB4-9626-56C86BDDD7AC}"/>
              </a:ext>
            </a:extLst>
          </p:cNvPr>
          <p:cNvSpPr/>
          <p:nvPr/>
        </p:nvSpPr>
        <p:spPr bwMode="auto">
          <a:xfrm>
            <a:off x="340937" y="4237993"/>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4">
            <a:extLst>
              <a:ext uri="{FF2B5EF4-FFF2-40B4-BE49-F238E27FC236}">
                <a16:creationId xmlns:a16="http://schemas.microsoft.com/office/drawing/2014/main" id="{A206ED1E-6A9C-4C4B-97C5-4C20BD3BA85F}"/>
              </a:ext>
            </a:extLst>
          </p:cNvPr>
          <p:cNvGrpSpPr>
            <a:grpSpLocks noChangeAspect="1"/>
          </p:cNvGrpSpPr>
          <p:nvPr/>
        </p:nvGrpSpPr>
        <p:grpSpPr bwMode="auto">
          <a:xfrm>
            <a:off x="577620" y="4562150"/>
            <a:ext cx="418016" cy="243068"/>
            <a:chOff x="-491" y="1145"/>
            <a:chExt cx="270" cy="157"/>
          </a:xfrm>
          <a:noFill/>
        </p:grpSpPr>
        <p:sp>
          <p:nvSpPr>
            <p:cNvPr id="23" name="Oval 15">
              <a:extLst>
                <a:ext uri="{FF2B5EF4-FFF2-40B4-BE49-F238E27FC236}">
                  <a16:creationId xmlns:a16="http://schemas.microsoft.com/office/drawing/2014/main" id="{4050707A-EF73-4F33-A06A-76EFBD0DF904}"/>
                </a:ext>
              </a:extLst>
            </p:cNvPr>
            <p:cNvSpPr>
              <a:spLocks noChangeArrowheads="1"/>
            </p:cNvSpPr>
            <p:nvPr/>
          </p:nvSpPr>
          <p:spPr bwMode="auto">
            <a:xfrm>
              <a:off x="-472" y="1145"/>
              <a:ext cx="89" cy="92"/>
            </a:xfrm>
            <a:prstGeom prst="ellips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4" name="Freeform 16">
              <a:extLst>
                <a:ext uri="{FF2B5EF4-FFF2-40B4-BE49-F238E27FC236}">
                  <a16:creationId xmlns:a16="http://schemas.microsoft.com/office/drawing/2014/main" id="{F72EF6B2-05A1-41DB-A6E8-0E9F92C028D6}"/>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5" name="Freeform 17">
              <a:extLst>
                <a:ext uri="{FF2B5EF4-FFF2-40B4-BE49-F238E27FC236}">
                  <a16:creationId xmlns:a16="http://schemas.microsoft.com/office/drawing/2014/main" id="{A4B71369-EAC3-4F88-A2ED-FBC9D3D47D94}"/>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7" name="Line 18">
              <a:extLst>
                <a:ext uri="{FF2B5EF4-FFF2-40B4-BE49-F238E27FC236}">
                  <a16:creationId xmlns:a16="http://schemas.microsoft.com/office/drawing/2014/main" id="{280EB56A-3271-43ED-8064-F459D4231C87}"/>
                </a:ext>
              </a:extLst>
            </p:cNvPr>
            <p:cNvSpPr>
              <a:spLocks noChangeShapeType="1"/>
            </p:cNvSpPr>
            <p:nvPr/>
          </p:nvSpPr>
          <p:spPr bwMode="auto">
            <a:xfrm flipV="1">
              <a:off x="-333" y="1261"/>
              <a:ext cx="0" cy="32"/>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 name="Freeform 19">
              <a:extLst>
                <a:ext uri="{FF2B5EF4-FFF2-40B4-BE49-F238E27FC236}">
                  <a16:creationId xmlns:a16="http://schemas.microsoft.com/office/drawing/2014/main" id="{60C36694-6846-4186-8881-48C8C4146BC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9" name="Line 20">
              <a:extLst>
                <a:ext uri="{FF2B5EF4-FFF2-40B4-BE49-F238E27FC236}">
                  <a16:creationId xmlns:a16="http://schemas.microsoft.com/office/drawing/2014/main" id="{587FA5E9-BC63-4265-BC5C-F88642E7C14D}"/>
                </a:ext>
              </a:extLst>
            </p:cNvPr>
            <p:cNvSpPr>
              <a:spLocks noChangeShapeType="1"/>
            </p:cNvSpPr>
            <p:nvPr/>
          </p:nvSpPr>
          <p:spPr bwMode="auto">
            <a:xfrm flipH="1">
              <a:off x="-373" y="1293"/>
              <a:ext cx="68"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 name="Line 21">
              <a:extLst>
                <a:ext uri="{FF2B5EF4-FFF2-40B4-BE49-F238E27FC236}">
                  <a16:creationId xmlns:a16="http://schemas.microsoft.com/office/drawing/2014/main" id="{3A0716D5-BF94-4724-B3C6-05472F15E822}"/>
                </a:ext>
              </a:extLst>
            </p:cNvPr>
            <p:cNvSpPr>
              <a:spLocks noChangeShapeType="1"/>
            </p:cNvSpPr>
            <p:nvPr/>
          </p:nvSpPr>
          <p:spPr bwMode="auto">
            <a:xfrm flipH="1">
              <a:off x="-265" y="1219"/>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 name="Line 22">
              <a:extLst>
                <a:ext uri="{FF2B5EF4-FFF2-40B4-BE49-F238E27FC236}">
                  <a16:creationId xmlns:a16="http://schemas.microsoft.com/office/drawing/2014/main" id="{7671BFF9-BE44-4F98-8E1F-E5E9FBA1E68C}"/>
                </a:ext>
              </a:extLst>
            </p:cNvPr>
            <p:cNvSpPr>
              <a:spLocks noChangeShapeType="1"/>
            </p:cNvSpPr>
            <p:nvPr/>
          </p:nvSpPr>
          <p:spPr bwMode="auto">
            <a:xfrm flipH="1">
              <a:off x="-265" y="1248"/>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2" name="Line 23">
              <a:extLst>
                <a:ext uri="{FF2B5EF4-FFF2-40B4-BE49-F238E27FC236}">
                  <a16:creationId xmlns:a16="http://schemas.microsoft.com/office/drawing/2014/main" id="{1EC63082-7612-4F1B-9F0C-808A6D5013CD}"/>
                </a:ext>
              </a:extLst>
            </p:cNvPr>
            <p:cNvSpPr>
              <a:spLocks noChangeShapeType="1"/>
            </p:cNvSpPr>
            <p:nvPr/>
          </p:nvSpPr>
          <p:spPr bwMode="auto">
            <a:xfrm>
              <a:off x="-358" y="1195"/>
              <a:ext cx="19" cy="37"/>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Freeform 24">
              <a:extLst>
                <a:ext uri="{FF2B5EF4-FFF2-40B4-BE49-F238E27FC236}">
                  <a16:creationId xmlns:a16="http://schemas.microsoft.com/office/drawing/2014/main" id="{464AA8D1-1AF9-4591-938E-89D223B9F3B5}"/>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0127706A-1EC2-4186-B62E-5E6A93FC9289}"/>
              </a:ext>
            </a:extLst>
          </p:cNvPr>
          <p:cNvSpPr/>
          <p:nvPr/>
        </p:nvSpPr>
        <p:spPr bwMode="auto">
          <a:xfrm>
            <a:off x="1448197" y="1739773"/>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dirty="0">
                <a:solidFill>
                  <a:schemeClr val="tx1">
                    <a:lumMod val="75000"/>
                  </a:schemeClr>
                </a:solidFill>
                <a:latin typeface="Segoe UI Semilight" panose="020B0402040204020203" pitchFamily="34" charset="0"/>
                <a:cs typeface="Segoe UI Semilight" panose="020B0402040204020203" pitchFamily="34" charset="0"/>
                <a:hlinkClick r:id="rId3"/>
              </a:rPr>
              <a:t>Already using Azure? try Azure Databricks now</a:t>
            </a:r>
            <a:r>
              <a:rPr lang="en-US" dirty="0">
                <a:solidFill>
                  <a:schemeClr val="tx1">
                    <a:lumMod val="75000"/>
                  </a:schemeClr>
                </a:solidFill>
                <a:latin typeface="Segoe UI Semilight" panose="020B0402040204020203" pitchFamily="34" charset="0"/>
                <a:cs typeface="Segoe UI Semilight" panose="020B0402040204020203" pitchFamily="34" charset="0"/>
              </a:rPr>
              <a:t> or </a:t>
            </a:r>
          </a:p>
          <a:p>
            <a:pPr lvl="0"/>
            <a:r>
              <a:rPr lang="en-US" dirty="0">
                <a:solidFill>
                  <a:schemeClr val="tx1">
                    <a:lumMod val="75000"/>
                  </a:schemeClr>
                </a:solidFill>
                <a:latin typeface="Segoe UI Semilight" panose="020B0402040204020203" pitchFamily="34" charset="0"/>
                <a:cs typeface="Segoe UI Semilight" panose="020B0402040204020203" pitchFamily="34" charset="0"/>
              </a:rPr>
              <a:t>create a </a:t>
            </a:r>
            <a:r>
              <a:rPr lang="en-US" dirty="0">
                <a:solidFill>
                  <a:schemeClr val="tx1">
                    <a:lumMod val="75000"/>
                  </a:schemeClr>
                </a:solidFill>
                <a:latin typeface="Segoe UI Semilight" panose="020B0402040204020203" pitchFamily="34" charset="0"/>
                <a:cs typeface="Segoe UI Semilight" panose="020B0402040204020203" pitchFamily="34" charset="0"/>
                <a:hlinkClick r:id="rId4"/>
              </a:rPr>
              <a:t>free Azure account to start using Azure Databricks</a:t>
            </a:r>
            <a:r>
              <a:rPr lang="en-US" dirty="0">
                <a:solidFill>
                  <a:schemeClr val="tx1">
                    <a:lumMod val="75000"/>
                  </a:schemeClr>
                </a:solidFill>
                <a:latin typeface="Segoe UI Semilight" panose="020B0402040204020203" pitchFamily="34" charset="0"/>
                <a:cs typeface="Segoe UI Semilight" panose="020B0402040204020203" pitchFamily="34" charset="0"/>
              </a:rPr>
              <a:t> </a:t>
            </a:r>
          </a:p>
        </p:txBody>
      </p:sp>
      <p:sp>
        <p:nvSpPr>
          <p:cNvPr id="40" name="Oval 39">
            <a:extLst>
              <a:ext uri="{FF2B5EF4-FFF2-40B4-BE49-F238E27FC236}">
                <a16:creationId xmlns:a16="http://schemas.microsoft.com/office/drawing/2014/main" id="{872B1018-230D-441D-AFF8-50CE4C2855AD}"/>
              </a:ext>
            </a:extLst>
          </p:cNvPr>
          <p:cNvSpPr/>
          <p:nvPr/>
        </p:nvSpPr>
        <p:spPr bwMode="auto">
          <a:xfrm>
            <a:off x="346452" y="1652071"/>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A4868B80-1DE1-445E-93C4-7744463E7848}"/>
              </a:ext>
            </a:extLst>
          </p:cNvPr>
          <p:cNvGrpSpPr/>
          <p:nvPr/>
        </p:nvGrpSpPr>
        <p:grpSpPr>
          <a:xfrm>
            <a:off x="667684" y="1912523"/>
            <a:ext cx="248918" cy="370478"/>
            <a:chOff x="6068771" y="1750336"/>
            <a:chExt cx="1818300" cy="2706296"/>
          </a:xfrm>
          <a:noFill/>
        </p:grpSpPr>
        <p:sp>
          <p:nvSpPr>
            <p:cNvPr id="42" name="Freeform 5">
              <a:extLst>
                <a:ext uri="{FF2B5EF4-FFF2-40B4-BE49-F238E27FC236}">
                  <a16:creationId xmlns:a16="http://schemas.microsoft.com/office/drawing/2014/main" id="{F2709E52-6129-4CF5-97BD-CD43D0C83C85}"/>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5DD582E8-FB67-4678-8A37-51B17850972E}"/>
                </a:ext>
              </a:extLst>
            </p:cNvPr>
            <p:cNvCxnSpPr>
              <a:cxnSpLocks/>
            </p:cNvCxnSpPr>
            <p:nvPr/>
          </p:nvCxnSpPr>
          <p:spPr>
            <a:xfrm>
              <a:off x="6977921" y="1750336"/>
              <a:ext cx="0" cy="1454634"/>
            </a:xfrm>
            <a:prstGeom prst="line">
              <a:avLst/>
            </a:prstGeom>
            <a:grpFill/>
            <a:ln w="12700" cap="flat" cmpd="sng" algn="ctr">
              <a:solidFill>
                <a:srgbClr val="FFFFFF"/>
              </a:solidFill>
              <a:prstDash val="solid"/>
            </a:ln>
            <a:effectLst/>
          </p:spPr>
        </p:cxnSp>
        <p:sp>
          <p:nvSpPr>
            <p:cNvPr id="44" name="Freeform 6">
              <a:extLst>
                <a:ext uri="{FF2B5EF4-FFF2-40B4-BE49-F238E27FC236}">
                  <a16:creationId xmlns:a16="http://schemas.microsoft.com/office/drawing/2014/main" id="{00FD2810-A7DD-45D5-AC3D-C1844BC24C20}"/>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0087CCF-D6AB-4C5C-B3A6-50455A4C6216}"/>
              </a:ext>
            </a:extLst>
          </p:cNvPr>
          <p:cNvSpPr/>
          <p:nvPr/>
        </p:nvSpPr>
        <p:spPr bwMode="auto">
          <a:xfrm>
            <a:off x="1448197" y="4533841"/>
            <a:ext cx="6623487" cy="877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Learn more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about Azure Databricks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5"/>
              </a:rPr>
              <a:t>www.azure.com/databricks</a:t>
            </a:r>
            <a:endPar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dirty="0">
              <a:solidFill>
                <a:srgbClr val="505050"/>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A25E233B-6643-4576-9557-EF7B1100B9AC}"/>
              </a:ext>
            </a:extLst>
          </p:cNvPr>
          <p:cNvSpPr>
            <a:spLocks noGrp="1"/>
          </p:cNvSpPr>
          <p:nvPr>
            <p:ph type="title"/>
          </p:nvPr>
        </p:nvSpPr>
        <p:spPr/>
        <p:txBody>
          <a:bodyPr/>
          <a:lstStyle/>
          <a:p>
            <a:r>
              <a:rPr lang="en-US" dirty="0"/>
              <a:t>How to get started</a:t>
            </a:r>
          </a:p>
        </p:txBody>
      </p:sp>
      <p:pic>
        <p:nvPicPr>
          <p:cNvPr id="35" name="Picture 34">
            <a:extLst>
              <a:ext uri="{FF2B5EF4-FFF2-40B4-BE49-F238E27FC236}">
                <a16:creationId xmlns:a16="http://schemas.microsoft.com/office/drawing/2014/main" id="{8437FDCD-D2D5-4DD3-8603-8D431C92F0CB}"/>
              </a:ext>
            </a:extLst>
          </p:cNvPr>
          <p:cNvPicPr>
            <a:picLocks noChangeAspect="1"/>
          </p:cNvPicPr>
          <p:nvPr/>
        </p:nvPicPr>
        <p:blipFill rotWithShape="1">
          <a:blip r:embed="rId6">
            <a:extLst>
              <a:ext uri="{28A0092B-C50C-407E-A947-70E740481C1C}">
                <a14:useLocalDpi xmlns:a14="http://schemas.microsoft.com/office/drawing/2010/main" val="0"/>
              </a:ext>
            </a:extLst>
          </a:blip>
          <a:srcRect l="50259" t="22867" r="19129"/>
          <a:stretch/>
        </p:blipFill>
        <p:spPr>
          <a:xfrm>
            <a:off x="8107758" y="0"/>
            <a:ext cx="4083420" cy="6858000"/>
          </a:xfrm>
          <a:prstGeom prst="rect">
            <a:avLst/>
          </a:prstGeom>
        </p:spPr>
      </p:pic>
    </p:spTree>
    <p:extLst>
      <p:ext uri="{BB962C8B-B14F-4D97-AF65-F5344CB8AC3E}">
        <p14:creationId xmlns:p14="http://schemas.microsoft.com/office/powerpoint/2010/main" val="395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1840875"/>
            <a:ext cx="11653523" cy="3176254"/>
          </a:xfrm>
        </p:spPr>
        <p:txBody>
          <a:bodyPr/>
          <a:lstStyle/>
          <a:p>
            <a:r>
              <a:rPr lang="en-US" dirty="0"/>
              <a:t>Give Feedback</a:t>
            </a:r>
            <a:br>
              <a:rPr lang="en-US" dirty="0"/>
            </a:br>
            <a:br>
              <a:rPr lang="en-US" dirty="0"/>
            </a:br>
            <a:r>
              <a:rPr lang="en-US" dirty="0">
                <a:solidFill>
                  <a:schemeClr val="tx1">
                    <a:lumMod val="95000"/>
                  </a:schemeClr>
                </a:solidFill>
                <a:hlinkClick r:id="rId3">
                  <a:extLst>
                    <a:ext uri="{A12FA001-AC4F-418D-AE19-62706E023703}">
                      <ahyp:hlinkClr xmlns:ahyp="http://schemas.microsoft.com/office/drawing/2018/hyperlinkcolor" val="tx"/>
                    </a:ext>
                  </a:extLst>
                </a:hlinkClick>
              </a:rPr>
              <a:t>https://feedback.azure.com/forums/909463-azure-databricks</a:t>
            </a:r>
            <a:endParaRPr lang="en-US" dirty="0">
              <a:solidFill>
                <a:schemeClr val="tx1">
                  <a:lumMod val="95000"/>
                </a:schemeClr>
              </a:solidFill>
            </a:endParaRPr>
          </a:p>
        </p:txBody>
      </p:sp>
    </p:spTree>
    <p:extLst>
      <p:ext uri="{BB962C8B-B14F-4D97-AF65-F5344CB8AC3E}">
        <p14:creationId xmlns:p14="http://schemas.microsoft.com/office/powerpoint/2010/main" val="1492869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4737-941E-4C30-98F9-89C674D53B1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Spark: A brief history</a:t>
            </a:r>
          </a:p>
        </p:txBody>
      </p:sp>
      <p:pic>
        <p:nvPicPr>
          <p:cNvPr id="7" name="Picture 6">
            <a:extLst>
              <a:ext uri="{FF2B5EF4-FFF2-40B4-BE49-F238E27FC236}">
                <a16:creationId xmlns:a16="http://schemas.microsoft.com/office/drawing/2014/main" id="{D6197C99-CA30-4614-9451-CAB28DF6B6A4}"/>
              </a:ext>
            </a:extLst>
          </p:cNvPr>
          <p:cNvPicPr>
            <a:picLocks noChangeAspect="1"/>
          </p:cNvPicPr>
          <p:nvPr/>
        </p:nvPicPr>
        <p:blipFill>
          <a:blip r:embed="rId3"/>
          <a:stretch>
            <a:fillRect/>
          </a:stretch>
        </p:blipFill>
        <p:spPr>
          <a:xfrm>
            <a:off x="1221690" y="1594131"/>
            <a:ext cx="9748620" cy="3669739"/>
          </a:xfrm>
          <a:prstGeom prst="rect">
            <a:avLst/>
          </a:prstGeom>
        </p:spPr>
      </p:pic>
    </p:spTree>
    <p:extLst>
      <p:ext uri="{BB962C8B-B14F-4D97-AF65-F5344CB8AC3E}">
        <p14:creationId xmlns:p14="http://schemas.microsoft.com/office/powerpoint/2010/main" val="129509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Spark - Benefits</a:t>
            </a:r>
          </a:p>
        </p:txBody>
      </p:sp>
      <p:sp>
        <p:nvSpPr>
          <p:cNvPr id="5" name="Rectangle 4"/>
          <p:cNvSpPr/>
          <p:nvPr/>
        </p:nvSpPr>
        <p:spPr bwMode="auto">
          <a:xfrm>
            <a:off x="1556490" y="1310125"/>
            <a:ext cx="4366663" cy="2510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4" tIns="26889" rIns="71704" bIns="26889"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IN" sz="1600" kern="0" dirty="0">
                <a:solidFill>
                  <a:schemeClr val="accent1"/>
                </a:solidFill>
                <a:latin typeface="Segoe UI" panose="020B0502040204020203" pitchFamily="34" charset="0"/>
                <a:cs typeface="Segoe UI" panose="020B0502040204020203" pitchFamily="34" charset="0"/>
              </a:rPr>
              <a:t>Performance</a:t>
            </a:r>
          </a:p>
          <a:p>
            <a:pPr algn="ctr" defTabSz="913927" fontAlgn="base">
              <a:lnSpc>
                <a:spcPct val="90000"/>
              </a:lnSpc>
              <a:spcBef>
                <a:spcPct val="0"/>
              </a:spcBef>
              <a:spcAft>
                <a:spcPct val="0"/>
              </a:spcAft>
            </a:pPr>
            <a:endParaRPr lang="en-IN" sz="1567"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pPr defTabSz="914367" fontAlgn="base">
              <a:lnSpc>
                <a:spcPct val="90000"/>
              </a:lnSpc>
              <a:spcBef>
                <a:spcPct val="0"/>
              </a:spcBef>
              <a:spcAft>
                <a:spcPts val="588"/>
              </a:spcAft>
            </a:pPr>
            <a:r>
              <a:rPr lang="en-IN" sz="1400" kern="0" dirty="0">
                <a:solidFill>
                  <a:schemeClr val="bg2">
                    <a:lumMod val="25000"/>
                  </a:schemeClr>
                </a:solidFill>
                <a:latin typeface="Segoe UI" panose="020B0502040204020203" pitchFamily="34" charset="0"/>
                <a:cs typeface="Segoe UI" panose="020B0502040204020203" pitchFamily="34" charset="0"/>
              </a:rPr>
              <a:t>Using in-memory computing, Spark is considerably faster than Hadoop (100x in some tests). </a:t>
            </a:r>
          </a:p>
          <a:p>
            <a:pPr defTabSz="914367" fontAlgn="base">
              <a:lnSpc>
                <a:spcPct val="90000"/>
              </a:lnSpc>
              <a:spcBef>
                <a:spcPct val="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Can be used for batch and real-time data processing.  </a:t>
            </a:r>
          </a:p>
        </p:txBody>
      </p:sp>
      <p:sp>
        <p:nvSpPr>
          <p:cNvPr id="6" name="Rectangle 5"/>
          <p:cNvSpPr/>
          <p:nvPr/>
        </p:nvSpPr>
        <p:spPr bwMode="auto">
          <a:xfrm>
            <a:off x="5923153" y="1310125"/>
            <a:ext cx="4148331" cy="2510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4" tIns="26889" rIns="71704" bIns="26889"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IN" sz="1600" kern="0" dirty="0">
                <a:solidFill>
                  <a:schemeClr val="accent1"/>
                </a:solidFill>
                <a:latin typeface="Segoe UI" panose="020B0502040204020203" pitchFamily="34" charset="0"/>
                <a:cs typeface="Segoe UI" panose="020B0502040204020203" pitchFamily="34" charset="0"/>
              </a:rPr>
              <a:t>Developer Productivity</a:t>
            </a:r>
          </a:p>
          <a:p>
            <a:pPr algn="ctr" defTabSz="913927" fontAlgn="base">
              <a:lnSpc>
                <a:spcPct val="90000"/>
              </a:lnSpc>
              <a:spcBef>
                <a:spcPct val="0"/>
              </a:spcBef>
              <a:spcAft>
                <a:spcPct val="0"/>
              </a:spcAft>
            </a:pPr>
            <a:endParaRPr lang="en-IN"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pPr defTabSz="914367" fontAlgn="base">
              <a:lnSpc>
                <a:spcPct val="90000"/>
              </a:lnSpc>
              <a:spcBef>
                <a:spcPct val="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Easy-to-use APIs for processing large datasets.</a:t>
            </a:r>
          </a:p>
          <a:p>
            <a:pPr defTabSz="914367" fontAlgn="base">
              <a:lnSpc>
                <a:spcPct val="90000"/>
              </a:lnSpc>
              <a:spcBef>
                <a:spcPts val="60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Includes 100+ operators for transforming.</a:t>
            </a:r>
          </a:p>
          <a:p>
            <a:pPr algn="ctr" defTabSz="913927" fontAlgn="base">
              <a:lnSpc>
                <a:spcPct val="90000"/>
              </a:lnSpc>
              <a:spcBef>
                <a:spcPct val="0"/>
              </a:spcBef>
              <a:spcAft>
                <a:spcPct val="0"/>
              </a:spcAft>
            </a:pPr>
            <a:r>
              <a:rPr lang="en-IN"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 </a:t>
            </a:r>
          </a:p>
        </p:txBody>
      </p:sp>
      <p:sp>
        <p:nvSpPr>
          <p:cNvPr id="7" name="Rectangle 6"/>
          <p:cNvSpPr/>
          <p:nvPr/>
        </p:nvSpPr>
        <p:spPr bwMode="auto">
          <a:xfrm>
            <a:off x="5923153" y="3769571"/>
            <a:ext cx="4148331" cy="25795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4" tIns="26889" rIns="71704" bIns="268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IN" sz="200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pPr algn="ctr" defTabSz="914367" fontAlgn="base">
              <a:lnSpc>
                <a:spcPct val="90000"/>
              </a:lnSpc>
              <a:spcBef>
                <a:spcPct val="0"/>
              </a:spcBef>
              <a:spcAft>
                <a:spcPct val="0"/>
              </a:spcAft>
            </a:pPr>
            <a:r>
              <a:rPr lang="en-IN" sz="1600" kern="0" dirty="0">
                <a:solidFill>
                  <a:schemeClr val="accent1"/>
                </a:solidFill>
                <a:latin typeface="Segoe UI" panose="020B0502040204020203" pitchFamily="34" charset="0"/>
                <a:cs typeface="Segoe UI" panose="020B0502040204020203" pitchFamily="34" charset="0"/>
              </a:rPr>
              <a:t>Ecosystem</a:t>
            </a:r>
          </a:p>
          <a:p>
            <a:pPr defTabSz="913927" fontAlgn="base">
              <a:lnSpc>
                <a:spcPct val="90000"/>
              </a:lnSpc>
              <a:spcBef>
                <a:spcPct val="0"/>
              </a:spcBef>
              <a:spcAft>
                <a:spcPct val="0"/>
              </a:spcAft>
            </a:pPr>
            <a:endParaRPr lang="en-IN" sz="1371"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pPr defTabSz="914367" fontAlgn="base">
              <a:lnSpc>
                <a:spcPct val="90000"/>
              </a:lnSpc>
              <a:spcBef>
                <a:spcPct val="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Spark has built-in support for many data sources, rich ecosystem of ISV applications and a large dev community.</a:t>
            </a:r>
          </a:p>
          <a:p>
            <a:pPr defTabSz="914367" fontAlgn="base">
              <a:lnSpc>
                <a:spcPct val="90000"/>
              </a:lnSpc>
              <a:spcBef>
                <a:spcPct val="0"/>
              </a:spcBef>
              <a:spcAft>
                <a:spcPct val="0"/>
              </a:spcAft>
            </a:pPr>
            <a:endParaRPr lang="en-IN" sz="1400" kern="0" dirty="0">
              <a:solidFill>
                <a:schemeClr val="bg2">
                  <a:lumMod val="25000"/>
                </a:schemeClr>
              </a:solidFill>
              <a:latin typeface="Segoe UI" panose="020B0502040204020203" pitchFamily="34" charset="0"/>
              <a:cs typeface="Segoe UI" panose="020B0502040204020203" pitchFamily="34" charset="0"/>
            </a:endParaRPr>
          </a:p>
          <a:p>
            <a:pPr defTabSz="914367" fontAlgn="base">
              <a:lnSpc>
                <a:spcPct val="90000"/>
              </a:lnSpc>
              <a:spcBef>
                <a:spcPct val="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Available on multiple public clouds (AWS, Google and Azure) and multiple on-premises distributors</a:t>
            </a:r>
          </a:p>
          <a:p>
            <a:pPr algn="ctr" defTabSz="913927" fontAlgn="base">
              <a:lnSpc>
                <a:spcPct val="90000"/>
              </a:lnSpc>
              <a:spcBef>
                <a:spcPct val="0"/>
              </a:spcBef>
              <a:spcAft>
                <a:spcPct val="0"/>
              </a:spcAft>
            </a:pPr>
            <a:endParaRPr lang="en-IN"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bwMode="auto">
          <a:xfrm>
            <a:off x="1556490" y="3769571"/>
            <a:ext cx="4366663" cy="25795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4" tIns="26889" rIns="71704" bIns="26889"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IN" sz="1600" kern="0" dirty="0">
                <a:solidFill>
                  <a:schemeClr val="accent1"/>
                </a:solidFill>
                <a:latin typeface="Segoe UI" panose="020B0502040204020203" pitchFamily="34" charset="0"/>
                <a:cs typeface="Segoe UI" panose="020B0502040204020203" pitchFamily="34" charset="0"/>
              </a:rPr>
              <a:t>Unified Engine</a:t>
            </a:r>
          </a:p>
          <a:p>
            <a:pPr algn="ctr" defTabSz="913927" fontAlgn="base">
              <a:lnSpc>
                <a:spcPct val="90000"/>
              </a:lnSpc>
              <a:spcBef>
                <a:spcPct val="0"/>
              </a:spcBef>
              <a:spcAft>
                <a:spcPct val="0"/>
              </a:spcAft>
            </a:pPr>
            <a:endParaRPr lang="en-IN" sz="1371"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pPr defTabSz="914367" fontAlgn="base">
              <a:lnSpc>
                <a:spcPct val="90000"/>
              </a:lnSpc>
              <a:spcBef>
                <a:spcPct val="0"/>
              </a:spcBef>
              <a:spcAft>
                <a:spcPts val="588"/>
              </a:spcAft>
            </a:pPr>
            <a:r>
              <a:rPr lang="en-IN" sz="1400" kern="0" dirty="0">
                <a:solidFill>
                  <a:schemeClr val="bg2">
                    <a:lumMod val="25000"/>
                  </a:schemeClr>
                </a:solidFill>
                <a:latin typeface="Segoe UI" panose="020B0502040204020203" pitchFamily="34" charset="0"/>
                <a:cs typeface="Segoe UI" panose="020B0502040204020203" pitchFamily="34" charset="0"/>
              </a:rPr>
              <a:t>Integrated framework includes higher-level libraries for interactive SQL queries, Stream Analytics, ML and graph processing.</a:t>
            </a:r>
          </a:p>
          <a:p>
            <a:pPr defTabSz="914367" fontAlgn="base">
              <a:lnSpc>
                <a:spcPct val="90000"/>
              </a:lnSpc>
              <a:spcBef>
                <a:spcPct val="0"/>
              </a:spcBef>
              <a:spcAft>
                <a:spcPct val="0"/>
              </a:spcAft>
            </a:pPr>
            <a:r>
              <a:rPr lang="en-IN" sz="1400" kern="0" dirty="0">
                <a:solidFill>
                  <a:schemeClr val="bg2">
                    <a:lumMod val="25000"/>
                  </a:schemeClr>
                </a:solidFill>
                <a:latin typeface="Segoe UI" panose="020B0502040204020203" pitchFamily="34" charset="0"/>
                <a:cs typeface="Segoe UI" panose="020B0502040204020203" pitchFamily="34" charset="0"/>
              </a:rPr>
              <a:t>A single application can combine all types of processing</a:t>
            </a:r>
            <a:r>
              <a:rPr lang="en-IN" sz="1400" kern="0" dirty="0">
                <a:solidFill>
                  <a:schemeClr val="bg1"/>
                </a:solidFill>
                <a:latin typeface="Segoe UI" panose="020B0502040204020203" pitchFamily="34" charset="0"/>
                <a:cs typeface="Segoe UI" panose="020B0502040204020203" pitchFamily="34" charset="0"/>
              </a:rPr>
              <a:t>.</a:t>
            </a:r>
          </a:p>
        </p:txBody>
      </p:sp>
      <p:sp>
        <p:nvSpPr>
          <p:cNvPr id="9" name="Rectangle 8">
            <a:extLst>
              <a:ext uri="{FF2B5EF4-FFF2-40B4-BE49-F238E27FC236}">
                <a16:creationId xmlns:a16="http://schemas.microsoft.com/office/drawing/2014/main" id="{3263BBFA-992F-4A80-8867-CB95EF4BC745}"/>
              </a:ext>
            </a:extLst>
          </p:cNvPr>
          <p:cNvSpPr/>
          <p:nvPr/>
        </p:nvSpPr>
        <p:spPr>
          <a:xfrm>
            <a:off x="5923152" y="3820159"/>
            <a:ext cx="4148331" cy="2405446"/>
          </a:xfrm>
          <a:prstGeom prst="rect">
            <a:avLst/>
          </a:prstGeom>
          <a:solidFill>
            <a:srgbClr val="0078D7">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58242DE-4478-475B-85E8-F39B57299EC1}"/>
              </a:ext>
            </a:extLst>
          </p:cNvPr>
          <p:cNvSpPr/>
          <p:nvPr/>
        </p:nvSpPr>
        <p:spPr>
          <a:xfrm>
            <a:off x="5923153" y="1306713"/>
            <a:ext cx="4148331" cy="2459446"/>
          </a:xfrm>
          <a:prstGeom prst="rect">
            <a:avLst/>
          </a:prstGeom>
          <a:solidFill>
            <a:srgbClr val="0078D7">
              <a:alpha val="6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C948557-0F54-425A-867A-F8CCB6536FE6}"/>
              </a:ext>
            </a:extLst>
          </p:cNvPr>
          <p:cNvSpPr/>
          <p:nvPr/>
        </p:nvSpPr>
        <p:spPr>
          <a:xfrm>
            <a:off x="1556490" y="1306713"/>
            <a:ext cx="4320583" cy="2459446"/>
          </a:xfrm>
          <a:prstGeom prst="rect">
            <a:avLst/>
          </a:prstGeom>
          <a:solidFill>
            <a:srgbClr val="0078D7">
              <a:alpha val="6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B33BDAB-9017-498A-BAFD-6408DCEEA76B}"/>
              </a:ext>
            </a:extLst>
          </p:cNvPr>
          <p:cNvSpPr/>
          <p:nvPr/>
        </p:nvSpPr>
        <p:spPr>
          <a:xfrm>
            <a:off x="1557388" y="3806807"/>
            <a:ext cx="4320583" cy="2418798"/>
          </a:xfrm>
          <a:prstGeom prst="rect">
            <a:avLst/>
          </a:prstGeom>
          <a:solidFill>
            <a:srgbClr val="0078D7">
              <a:alpha val="6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3199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a:cxnSpLocks/>
            <a:stCxn id="9" idx="2"/>
          </p:cNvCxnSpPr>
          <p:nvPr/>
        </p:nvCxnSpPr>
        <p:spPr>
          <a:xfrm>
            <a:off x="8011556" y="2132000"/>
            <a:ext cx="7676" cy="3472002"/>
          </a:xfrm>
          <a:prstGeom prst="straightConnector1">
            <a:avLst/>
          </a:prstGeom>
          <a:ln w="381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Advantages of a Unified Platform</a:t>
            </a:r>
          </a:p>
        </p:txBody>
      </p:sp>
      <p:sp>
        <p:nvSpPr>
          <p:cNvPr id="4" name="TextBox 3"/>
          <p:cNvSpPr txBox="1"/>
          <p:nvPr/>
        </p:nvSpPr>
        <p:spPr>
          <a:xfrm>
            <a:off x="804952" y="2059958"/>
            <a:ext cx="5111160" cy="2991588"/>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rgbClr val="0078D7"/>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Improves developer productivity—a single consistent set of APIs</a:t>
            </a:r>
          </a:p>
          <a:p>
            <a:pPr marL="285750" lvl="1" indent="-285750" defTabSz="914367">
              <a:lnSpc>
                <a:spcPct val="90000"/>
              </a:lnSpc>
              <a:spcBef>
                <a:spcPts val="576"/>
              </a:spcBef>
              <a:spcAft>
                <a:spcPts val="600"/>
              </a:spcAft>
              <a:buClr>
                <a:srgbClr val="0078D7"/>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All different systems in Spark share the same abstraction – RDDs (Resilient Distributed Datasets)</a:t>
            </a:r>
          </a:p>
          <a:p>
            <a:pPr marL="285750" lvl="1" indent="-285750" defTabSz="914367">
              <a:lnSpc>
                <a:spcPct val="90000"/>
              </a:lnSpc>
              <a:spcBef>
                <a:spcPts val="576"/>
              </a:spcBef>
              <a:spcAft>
                <a:spcPts val="600"/>
              </a:spcAft>
              <a:buClr>
                <a:srgbClr val="0078D7"/>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Developers can mix and match different kind of processing in the same application. This is a common requirement for many big data pipelines.</a:t>
            </a:r>
          </a:p>
          <a:p>
            <a:pPr marL="285750" lvl="1" indent="-285750" defTabSz="914367">
              <a:lnSpc>
                <a:spcPct val="90000"/>
              </a:lnSpc>
              <a:spcBef>
                <a:spcPts val="576"/>
              </a:spcBef>
              <a:spcAft>
                <a:spcPts val="600"/>
              </a:spcAft>
              <a:buClr>
                <a:srgbClr val="0078D7"/>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Performance improves because unnecessary movement of data across engines is eliminated. </a:t>
            </a:r>
            <a:r>
              <a:rPr lang="en-IN" sz="1600" kern="0" dirty="0">
                <a:solidFill>
                  <a:schemeClr val="bg2">
                    <a:lumMod val="25000"/>
                  </a:schemeClr>
                </a:solidFill>
                <a:latin typeface="Segoe UI Semilight" panose="020B0402040204020203" pitchFamily="34" charset="0"/>
                <a:ea typeface="+mn-ea"/>
                <a:cs typeface="Segoe UI Semilight" panose="020B0402040204020203" pitchFamily="34" charset="0"/>
              </a:rPr>
              <a:t>In many pipelines, data exchange between engines is the dominant cost</a:t>
            </a:r>
            <a:endPar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endParaRPr>
          </a:p>
        </p:txBody>
      </p:sp>
      <p:sp>
        <p:nvSpPr>
          <p:cNvPr id="5" name="Rectangle 4"/>
          <p:cNvSpPr/>
          <p:nvPr/>
        </p:nvSpPr>
        <p:spPr bwMode="auto">
          <a:xfrm>
            <a:off x="6959996" y="2346924"/>
            <a:ext cx="210312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rgbClr val="FFFFFF"/>
                </a:solidFill>
                <a:latin typeface="Segoe UI Semibold" panose="020B0702040204020203" pitchFamily="34" charset="0"/>
                <a:ea typeface="Segoe UI" pitchFamily="34" charset="0"/>
                <a:cs typeface="Segoe UI Semibold" panose="020B0702040204020203" pitchFamily="34" charset="0"/>
              </a:rPr>
              <a:t>Spark Streaming</a:t>
            </a:r>
          </a:p>
        </p:txBody>
      </p:sp>
      <p:sp>
        <p:nvSpPr>
          <p:cNvPr id="6" name="Rectangle 5"/>
          <p:cNvSpPr/>
          <p:nvPr/>
        </p:nvSpPr>
        <p:spPr bwMode="auto">
          <a:xfrm>
            <a:off x="6959996" y="3476177"/>
            <a:ext cx="210312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rgbClr val="FFFFFF"/>
                </a:solidFill>
                <a:latin typeface="Segoe UI Semibold" panose="020B0702040204020203" pitchFamily="34" charset="0"/>
                <a:ea typeface="Segoe UI" pitchFamily="34" charset="0"/>
                <a:cs typeface="Segoe UI Semibold" panose="020B0702040204020203" pitchFamily="34" charset="0"/>
              </a:rPr>
              <a:t>Spark Machine Learning</a:t>
            </a:r>
          </a:p>
        </p:txBody>
      </p:sp>
      <p:sp>
        <p:nvSpPr>
          <p:cNvPr id="7" name="Rectangle 6"/>
          <p:cNvSpPr/>
          <p:nvPr/>
        </p:nvSpPr>
        <p:spPr bwMode="auto">
          <a:xfrm>
            <a:off x="6959996" y="4612500"/>
            <a:ext cx="210312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rgbClr val="FFFFFF"/>
                </a:solidFill>
                <a:latin typeface="Segoe UI Semibold" panose="020B0702040204020203" pitchFamily="34" charset="0"/>
                <a:ea typeface="Segoe UI" pitchFamily="34" charset="0"/>
                <a:cs typeface="Segoe UI Semibold" panose="020B0702040204020203" pitchFamily="34" charset="0"/>
              </a:rPr>
              <a:t>Spark SQL </a:t>
            </a:r>
          </a:p>
        </p:txBody>
      </p:sp>
      <p:sp>
        <p:nvSpPr>
          <p:cNvPr id="9" name="TextBox 8"/>
          <p:cNvSpPr txBox="1"/>
          <p:nvPr/>
        </p:nvSpPr>
        <p:spPr>
          <a:xfrm>
            <a:off x="6959996" y="1400480"/>
            <a:ext cx="2103120" cy="731520"/>
          </a:xfrm>
          <a:prstGeom prst="rect">
            <a:avLst/>
          </a:prstGeom>
          <a:solidFill>
            <a:schemeClr val="accent1"/>
          </a:solidFill>
        </p:spPr>
        <p:txBody>
          <a:bodyPr wrap="square" anchor="ctr">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dirty="0">
                <a:solidFill>
                  <a:srgbClr val="FFFFFF"/>
                </a:solidFill>
                <a:latin typeface="Segoe UI Semibold" panose="020B0702040204020203" pitchFamily="34" charset="0"/>
                <a:cs typeface="Segoe UI Semibold" panose="020B0702040204020203" pitchFamily="34" charset="0"/>
              </a:rPr>
              <a:t>Input Streams of Events</a:t>
            </a:r>
          </a:p>
        </p:txBody>
      </p:sp>
      <p:sp>
        <p:nvSpPr>
          <p:cNvPr id="10" name="Flowchart: Magnetic Disk 9"/>
          <p:cNvSpPr/>
          <p:nvPr/>
        </p:nvSpPr>
        <p:spPr bwMode="auto">
          <a:xfrm>
            <a:off x="7025649" y="5604003"/>
            <a:ext cx="1971815" cy="96448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1" name="TextBox 10"/>
          <p:cNvSpPr txBox="1"/>
          <p:nvPr/>
        </p:nvSpPr>
        <p:spPr>
          <a:xfrm>
            <a:off x="7040998" y="5997434"/>
            <a:ext cx="1941116" cy="2862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dirty="0">
                <a:solidFill>
                  <a:srgbClr val="FFFFFF"/>
                </a:solidFill>
                <a:latin typeface="Segoe UI Semibold" panose="020B0702040204020203" pitchFamily="34" charset="0"/>
                <a:cs typeface="Segoe UI Semibold" panose="020B0702040204020203" pitchFamily="34" charset="0"/>
              </a:rPr>
              <a:t>NoSQL DB</a:t>
            </a:r>
          </a:p>
        </p:txBody>
      </p:sp>
    </p:spTree>
    <p:extLst>
      <p:ext uri="{BB962C8B-B14F-4D97-AF65-F5344CB8AC3E}">
        <p14:creationId xmlns:p14="http://schemas.microsoft.com/office/powerpoint/2010/main" val="79482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43182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2.xml><?xml version="1.0" encoding="utf-8"?>
<a:theme xmlns:a="http://schemas.openxmlformats.org/drawingml/2006/main"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 technical overview of Azure Databricks, benefits, core artifacts, performance, and application workloads.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Catalin Esanu</DisplayName>
        <AccountId xmlns="230e9df3-be65-4c73-a93b-d1236ebd677e">3</AccountId>
        <AccountType xmlns="230e9df3-be65-4c73-a93b-d1236ebd677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https://microsoft.sharepoint.com/sites/Infopedia_G01KC/Media/Thumbnails/G01KC-1-33631/Spearfish%20Technical%20Deck.png</Url>
      <Description>/sites/Infopedia_G01KC/Media/Thumbnails/G01KC-1-33631/Spearfish Technical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1370</Value>
      <Value>14</Value>
      <Value>2325</Value>
      <Value>2034</Value>
      <Value>435</Value>
      <Value>22</Value>
      <Value>21</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G01KC-99682991-33631</_dlc_DocId>
    <_dlc_DocIdUrl xmlns="230e9df3-be65-4c73-a93b-d1236ebd677e">
      <Url>https://microsoft.sharepoint.com/sites/Infopedia_G01KC/_layouts/15/DocIdRedir.aspx?ID=G01KC-99682991-33631</Url>
      <Description>G01KC-99682991-33631</Description>
    </_dlc_DocIdUrl>
    <Expire_x0020_Review xmlns="230e9df3-be65-4c73-a93b-d1236ebd677e">2019-12-31T08:00:00+00:00</Expire_x0020_Review>
    <dkll xmlns="b3bc04a5-d503-43b1-b98c-a8cf663329d9" xsi:nil="true"/>
    <Update_x0020_Expiration_x0020_Date_x0020_For_x0020_Docset xmlns="b3bc04a5-d503-43b1-b98c-a8cf663329d9">
      <Url xsi:nil="true"/>
      <Description xsi:nil="true"/>
    </Update_x0020_Expiration_x0020_Date_x0020_For_x0020_Docset>
    <_dlc_ExpireDateSaved xmlns="http://schemas.microsoft.com/sharepoint/v3" xsi:nil="true"/>
    <_dlc_ExpireDate xmlns="http://schemas.microsoft.com/sharepoint/v3">2019-12-31T08:00:00+00:00</_dlc_ExpireDate>
    <lbla xmlns="b3bc04a5-d503-43b1-b98c-a8cf663329d9">
      <UserInfo>
        <DisplayName/>
        <AccountId xsi:nil="true"/>
        <AccountType/>
      </UserInfo>
    </lbla>
    <MediaServiceKeyPoints xmlns="b3bc04a5-d503-43b1-b98c-a8cf663329d9" xsi:nil="true"/>
    <OwnersManager xmlns="230e9df3-be65-4c73-a93b-d1236ebd677e">
      <UserInfo xmlns="230e9df3-be65-4c73-a93b-d1236ebd677e">
        <DisplayName xmlns="230e9df3-be65-4c73-a93b-d1236ebd677e">Coby Peled</DisplayName>
        <AccountId xmlns="230e9df3-be65-4c73-a93b-d1236ebd677e">67</AccountId>
        <AccountType xmlns="230e9df3-be65-4c73-a93b-d1236ebd677e"/>
      </UserInfo>
    </OwnersManager>
    <i7ea4c13ddfd467b9bb281d44c777b52 xmlns="230e9df3-be65-4c73-a93b-d1236ebd677e">
      <Terms xmlns="http://schemas.microsoft.com/office/infopath/2007/PartnerControl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k8073fd852084ec1ba6e2c8d5ade6bf8>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69B241FD-B865-4ACD-96C9-EDAC184C275F}">
  <ds:schemaRefs>
    <ds:schemaRef ds:uri="http://schemas.microsoft.com/sharepoint/v3"/>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b3bc04a5-d503-43b1-b98c-a8cf663329d9"/>
    <ds:schemaRef ds:uri="http://schemas.microsoft.com/office/2006/metadata/properties"/>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0B51F13C-94F3-4878-9305-3A62FBD367A1}">
  <ds:schemaRefs>
    <ds:schemaRef ds:uri="http://schemas.microsoft.com/sharepoint/events"/>
  </ds:schemaRefs>
</ds:datastoreItem>
</file>

<file path=customXml/itemProps3.xml><?xml version="1.0" encoding="utf-8"?>
<ds:datastoreItem xmlns:ds="http://schemas.openxmlformats.org/officeDocument/2006/customXml" ds:itemID="{9CAE39CE-B3F0-4F4A-B6ED-2F9628668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39ABBEE-2966-4637-8A6B-1EE406578219}">
  <ds:schemaRefs>
    <ds:schemaRef ds:uri="http://schemas.microsoft.com/sharepoint/v3/contenttype/forms"/>
  </ds:schemaRefs>
</ds:datastoreItem>
</file>

<file path=customXml/itemProps5.xml><?xml version="1.0" encoding="utf-8"?>
<ds:datastoreItem xmlns:ds="http://schemas.openxmlformats.org/officeDocument/2006/customXml" ds:itemID="{B2571AB3-3548-4ECF-B5F1-0ECAFA63DFAE}">
  <ds:schemaRefs>
    <ds:schemaRef ds:uri="office.server.policy"/>
  </ds:schemaRefs>
</ds:datastoreItem>
</file>

<file path=customXml/itemProps6.xml><?xml version="1.0" encoding="utf-8"?>
<ds:datastoreItem xmlns:ds="http://schemas.openxmlformats.org/officeDocument/2006/customXml" ds:itemID="{DF250F0E-FFE0-463E-9B27-8CDE07BD766C}">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SQL Data Warehouse</Template>
  <TotalTime>0</TotalTime>
  <Words>4304</Words>
  <Application>Microsoft Office PowerPoint</Application>
  <PresentationFormat>Widescreen</PresentationFormat>
  <Paragraphs>897</Paragraphs>
  <Slides>40</Slides>
  <Notes>40</Notes>
  <HiddenSlides>2</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40</vt:i4>
      </vt:variant>
    </vt:vector>
  </HeadingPairs>
  <TitlesOfParts>
    <vt:vector size="55" baseType="lpstr">
      <vt:lpstr>Arial</vt:lpstr>
      <vt:lpstr>Calibri</vt:lpstr>
      <vt:lpstr>Calibri Light</vt:lpstr>
      <vt:lpstr>Segoe UI</vt:lpstr>
      <vt:lpstr>Segoe UI Light</vt:lpstr>
      <vt:lpstr>Segoe UI Semibold</vt:lpstr>
      <vt:lpstr>Segoe UI Semilight</vt:lpstr>
      <vt:lpstr>Source Sans Pro</vt:lpstr>
      <vt:lpstr>Wingdings</vt:lpstr>
      <vt:lpstr>Wingdings 3</vt:lpstr>
      <vt:lpstr>MGXFY15</vt:lpstr>
      <vt:lpstr>1_MGXFY15</vt:lpstr>
      <vt:lpstr>EBC_2017</vt:lpstr>
      <vt:lpstr>Server and Cloud 2013</vt:lpstr>
      <vt:lpstr>think-cell Slide</vt:lpstr>
      <vt:lpstr>PowerPoint Presentation</vt:lpstr>
      <vt:lpstr>TOC</vt:lpstr>
      <vt:lpstr>Apache Spark</vt:lpstr>
      <vt:lpstr>Spark: A brief history</vt:lpstr>
      <vt:lpstr>Why Spark?</vt:lpstr>
      <vt:lpstr>Apache Spark</vt:lpstr>
      <vt:lpstr>Spark - Benefits</vt:lpstr>
      <vt:lpstr>Advantages of a Unified Platform</vt:lpstr>
      <vt:lpstr>General Spark Cluster Architecture</vt:lpstr>
      <vt:lpstr>Azure Databricks  Powered by Apache Spark</vt:lpstr>
      <vt:lpstr>Databricks - Company Overview</vt:lpstr>
      <vt:lpstr>What is Azure Databricks?</vt:lpstr>
      <vt:lpstr>Differentiated experience on Azure</vt:lpstr>
      <vt:lpstr>PowerPoint Presentation</vt:lpstr>
      <vt:lpstr>Azure Databricks</vt:lpstr>
      <vt:lpstr>Collaborative Workspace</vt:lpstr>
      <vt:lpstr>Mixing Languages in Notebooks</vt:lpstr>
      <vt:lpstr>Visualization</vt:lpstr>
      <vt:lpstr>Deploy Production Jobs &amp; Workflows</vt:lpstr>
      <vt:lpstr>Optimized Databricks Runtime Engine </vt:lpstr>
      <vt:lpstr>Databricks File System (DBFS)</vt:lpstr>
      <vt:lpstr>Azure Databricks Runtime for Machine Learning</vt:lpstr>
      <vt:lpstr>Secure Collaboration</vt:lpstr>
      <vt:lpstr>Azure Databricks Integration with AAD</vt:lpstr>
      <vt:lpstr>Azure Databricks Core ARTIFACTS</vt:lpstr>
      <vt:lpstr>PowerPoint Presentation</vt:lpstr>
      <vt:lpstr>Azure Databricks Performance</vt:lpstr>
      <vt:lpstr>Databricks Spark is fast</vt:lpstr>
      <vt:lpstr>What makes Spark fast?( 1of 2)</vt:lpstr>
      <vt:lpstr>What MAKEs Spark FAST? (2 of 2)</vt:lpstr>
      <vt:lpstr>RDDs and DBIO cache - Differences</vt:lpstr>
      <vt:lpstr>Use Cases</vt:lpstr>
      <vt:lpstr>Modern Big Data Warehouse</vt:lpstr>
      <vt:lpstr>Advanced Analytics on Big Data</vt:lpstr>
      <vt:lpstr>Real-time analytics on Big Data</vt:lpstr>
      <vt:lpstr>Demos</vt:lpstr>
      <vt:lpstr>How To Get Started?</vt:lpstr>
      <vt:lpstr>How to get started</vt:lpstr>
      <vt:lpstr>Give Feedback  https://feedback.azure.com/forums/909463-azure-databricks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Technical Deck</dc:title>
  <dc:subject>Azure Databricks</dc:subject>
  <dc:creator/>
  <dc:description>v1.0</dc:description>
  <cp:lastModifiedBy/>
  <cp:revision>1</cp:revision>
  <dcterms:created xsi:type="dcterms:W3CDTF">2017-07-06T18:13:01Z</dcterms:created>
  <dcterms:modified xsi:type="dcterms:W3CDTF">2019-04-15T16:39:52Z</dcterms:modified>
  <cp:category>Technical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syrhee@microsoft.com</vt:lpwstr>
  </property>
  <property fmtid="{D5CDD505-2E9C-101B-9397-08002B2CF9AE}" pid="6" name="MSIP_Label_f42aa342-8706-4288-bd11-ebb85995028c_SetDate">
    <vt:lpwstr>2017-07-06T11:13:10.4024256-07:00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_dlc_policyId">
    <vt:lpwstr>0x0101000E4CB7077FEE4FF7AE86D4A500EEC780030016C849C62B10EB41ACA8C7EEDEF40BB20099ECF64382448D48A56095091C66B1A9|-661092312</vt:lpwstr>
  </property>
  <property fmtid="{D5CDD505-2E9C-101B-9397-08002B2CF9AE}" pid="16" name="Region">
    <vt:lpwstr/>
  </property>
  <property fmtid="{D5CDD505-2E9C-101B-9397-08002B2CF9AE}" pid="17" name="ItemType">
    <vt:lpwstr>435;#technical presentations|83a894cf-702b-47fc-aba5-41bd10dc1e75</vt:lpwstr>
  </property>
  <property fmtid="{D5CDD505-2E9C-101B-9397-08002B2CF9AE}" pid="18" name="Confidentiality">
    <vt:lpwstr>14;#customer ready|8986c41d-21c5-4f8f-8a12-ea4625b46858</vt:lpwstr>
  </property>
  <property fmtid="{D5CDD505-2E9C-101B-9397-08002B2CF9AE}" pid="19" name="Industries">
    <vt:lpwstr/>
  </property>
  <property fmtid="{D5CDD505-2E9C-101B-9397-08002B2CF9AE}" pid="20" name="MSProducts">
    <vt:lpwstr/>
  </property>
  <property fmtid="{D5CDD505-2E9C-101B-9397-08002B2CF9AE}" pid="21" name="Competitors">
    <vt:lpwstr/>
  </property>
  <property fmtid="{D5CDD505-2E9C-101B-9397-08002B2CF9AE}" pid="22" name="ExperienceContentType">
    <vt:lpwstr/>
  </property>
  <property fmtid="{D5CDD505-2E9C-101B-9397-08002B2CF9AE}" pid="23" name="SMSGDomain">
    <vt:lpwstr>22;#Server and Tools Business|6783548d-8609-4f97-be4a-4ca2616905a6;#21;#Intelligent Cloud|adc2fe87-c79a-4ded-a449-3f86b954069d</vt:lpwstr>
  </property>
  <property fmtid="{D5CDD505-2E9C-101B-9397-08002B2CF9AE}" pid="24" name="BusinessArchitecture">
    <vt:lpwstr>2325;#Data and AI|60d86926-9fc6-4873-ad19-e15bf82160d7;#1370;#Advanced Analytics|a794c42d-8e46-46ec-b99e-aa6f5cde33ef</vt:lpwstr>
  </property>
  <property fmtid="{D5CDD505-2E9C-101B-9397-08002B2CF9AE}" pid="25" name="Products">
    <vt:lpwstr>2034;#Azure Machine Learning|9207948e-39de-44e3-bca4-b0005ecebc86</vt:lpwstr>
  </property>
  <property fmtid="{D5CDD505-2E9C-101B-9397-08002B2CF9AE}" pid="26" name="EnterpriseDomainTags">
    <vt:lpwstr/>
  </property>
  <property fmtid="{D5CDD505-2E9C-101B-9397-08002B2CF9AE}" pid="27" name="j3562c58ee414e028925bc902cfc01a1">
    <vt:lpwstr/>
  </property>
  <property fmtid="{D5CDD505-2E9C-101B-9397-08002B2CF9AE}" pid="28" name="Segments">
    <vt:lpwstr/>
  </property>
  <property fmtid="{D5CDD505-2E9C-101B-9397-08002B2CF9AE}" pid="29" name="Partners">
    <vt:lpwstr/>
  </property>
  <property fmtid="{D5CDD505-2E9C-101B-9397-08002B2CF9AE}" pid="30" name="ActivitiesAndPrograms">
    <vt:lpwstr/>
  </property>
  <property fmtid="{D5CDD505-2E9C-101B-9397-08002B2CF9AE}" pid="31" name="la4444b61d19467597d63190b69ac227">
    <vt:lpwstr/>
  </property>
  <property fmtid="{D5CDD505-2E9C-101B-9397-08002B2CF9AE}" pid="32" name="l6f004f21209409da86a713c0f24627d">
    <vt:lpwstr/>
  </property>
  <property fmtid="{D5CDD505-2E9C-101B-9397-08002B2CF9AE}" pid="33" name="Topics">
    <vt:lpwstr/>
  </property>
  <property fmtid="{D5CDD505-2E9C-101B-9397-08002B2CF9AE}" pid="34" name="Groups">
    <vt:lpwstr/>
  </property>
  <property fmtid="{D5CDD505-2E9C-101B-9397-08002B2CF9AE}" pid="35" name="MSProductsTaxHTField0">
    <vt:lpwstr/>
  </property>
  <property fmtid="{D5CDD505-2E9C-101B-9397-08002B2CF9AE}" pid="36" name="Languages">
    <vt:lpwstr/>
  </property>
  <property fmtid="{D5CDD505-2E9C-101B-9397-08002B2CF9AE}" pid="37" name="e8080b0481964c759b2c36ae49591b31">
    <vt:lpwstr/>
  </property>
  <property fmtid="{D5CDD505-2E9C-101B-9397-08002B2CF9AE}" pid="38" name="TechnicalLevel">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
  </property>
  <property fmtid="{D5CDD505-2E9C-101B-9397-08002B2CF9AE}" pid="4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5" name="NewsSource">
    <vt:lpwstr/>
  </property>
  <property fmtid="{D5CDD505-2E9C-101B-9397-08002B2CF9AE}" pid="46" name="SMSGTags">
    <vt:lpwstr/>
  </property>
  <property fmtid="{D5CDD505-2E9C-101B-9397-08002B2CF9AE}" pid="47" name="_dlc_DocIdItemGuid">
    <vt:lpwstr>6f21bdcc-45c2-4903-b4cf-d7a1ab336d48</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ahmedmos@microsoft.com</vt:lpwstr>
  </property>
  <property fmtid="{D5CDD505-2E9C-101B-9397-08002B2CF9AE}" pid="51" name="LastSharedByTime">
    <vt:filetime>2017-12-17T09:35:14Z</vt:filetime>
  </property>
  <property fmtid="{D5CDD505-2E9C-101B-9397-08002B2CF9AE}" pid="52" name="SharedWithUsers">
    <vt:lpwstr>68043;#Alessio Bagnaresi</vt:lpwstr>
  </property>
</Properties>
</file>